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260" r:id="rId3"/>
    <p:sldId id="262" r:id="rId4"/>
    <p:sldId id="270" r:id="rId5"/>
    <p:sldId id="264" r:id="rId6"/>
    <p:sldId id="276" r:id="rId7"/>
    <p:sldId id="281" r:id="rId8"/>
    <p:sldId id="272" r:id="rId9"/>
    <p:sldId id="277" r:id="rId10"/>
    <p:sldId id="275" r:id="rId11"/>
    <p:sldId id="274" r:id="rId12"/>
    <p:sldId id="263" r:id="rId13"/>
    <p:sldId id="288" r:id="rId14"/>
    <p:sldId id="271" r:id="rId15"/>
    <p:sldId id="287" r:id="rId16"/>
    <p:sldId id="286" r:id="rId17"/>
    <p:sldId id="285" r:id="rId18"/>
    <p:sldId id="283" r:id="rId19"/>
    <p:sldId id="289" r:id="rId20"/>
    <p:sldId id="282" r:id="rId21"/>
    <p:sldId id="265" r:id="rId22"/>
    <p:sldId id="269" r:id="rId23"/>
    <p:sldId id="267" r:id="rId24"/>
    <p:sldId id="266" r:id="rId25"/>
    <p:sldId id="268"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692" y="-5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MyDocuments\Research\PostWilmers\GIS\NHTA\caribou_elk_NHTA_Correl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9806414876106745"/>
          <c:y val="4.0674822671958794E-2"/>
          <c:w val="0.75632563726145052"/>
          <c:h val="0.75573458276393135"/>
        </c:manualLayout>
      </c:layout>
      <c:scatterChart>
        <c:scatterStyle val="lineMarker"/>
        <c:ser>
          <c:idx val="0"/>
          <c:order val="0"/>
          <c:tx>
            <c:v>Rangifer, r=+0.44, p=0.01</c:v>
          </c:tx>
          <c:spPr>
            <a:ln w="28575">
              <a:noFill/>
            </a:ln>
          </c:spPr>
          <c:marker>
            <c:symbol val="circle"/>
            <c:size val="12"/>
          </c:marker>
          <c:trendline>
            <c:spPr>
              <a:ln w="50800">
                <a:solidFill>
                  <a:schemeClr val="accent1"/>
                </a:solidFill>
                <a:prstDash val="dash"/>
              </a:ln>
            </c:spPr>
            <c:trendlineType val="linear"/>
          </c:trendline>
          <c:xVal>
            <c:numRef>
              <c:f>Both!$B$2:$B$34</c:f>
              <c:numCache>
                <c:formatCode>0.0</c:formatCode>
                <c:ptCount val="33"/>
                <c:pt idx="0">
                  <c:v>-3.1</c:v>
                </c:pt>
                <c:pt idx="1">
                  <c:v>-3.2</c:v>
                </c:pt>
                <c:pt idx="2">
                  <c:v>-3.3</c:v>
                </c:pt>
                <c:pt idx="3">
                  <c:v>-3.4</c:v>
                </c:pt>
                <c:pt idx="4">
                  <c:v>-3.8</c:v>
                </c:pt>
                <c:pt idx="5">
                  <c:v>-4</c:v>
                </c:pt>
                <c:pt idx="6">
                  <c:v>-2.5</c:v>
                </c:pt>
                <c:pt idx="7">
                  <c:v>4</c:v>
                </c:pt>
                <c:pt idx="8">
                  <c:v>5</c:v>
                </c:pt>
                <c:pt idx="9">
                  <c:v>5</c:v>
                </c:pt>
                <c:pt idx="10">
                  <c:v>5</c:v>
                </c:pt>
                <c:pt idx="11">
                  <c:v>11</c:v>
                </c:pt>
                <c:pt idx="12">
                  <c:v>11</c:v>
                </c:pt>
                <c:pt idx="13">
                  <c:v>0</c:v>
                </c:pt>
                <c:pt idx="14">
                  <c:v>6</c:v>
                </c:pt>
                <c:pt idx="15">
                  <c:v>13</c:v>
                </c:pt>
                <c:pt idx="16">
                  <c:v>9</c:v>
                </c:pt>
                <c:pt idx="17">
                  <c:v>13</c:v>
                </c:pt>
                <c:pt idx="18">
                  <c:v>1</c:v>
                </c:pt>
                <c:pt idx="19">
                  <c:v>6</c:v>
                </c:pt>
                <c:pt idx="20">
                  <c:v>12</c:v>
                </c:pt>
                <c:pt idx="21">
                  <c:v>0</c:v>
                </c:pt>
                <c:pt idx="22">
                  <c:v>6</c:v>
                </c:pt>
                <c:pt idx="23">
                  <c:v>11</c:v>
                </c:pt>
                <c:pt idx="24">
                  <c:v>5</c:v>
                </c:pt>
                <c:pt idx="25">
                  <c:v>10</c:v>
                </c:pt>
                <c:pt idx="26">
                  <c:v>4</c:v>
                </c:pt>
                <c:pt idx="27">
                  <c:v>0</c:v>
                </c:pt>
                <c:pt idx="28">
                  <c:v>1</c:v>
                </c:pt>
                <c:pt idx="29">
                  <c:v>0</c:v>
                </c:pt>
                <c:pt idx="30">
                  <c:v>1</c:v>
                </c:pt>
                <c:pt idx="31">
                  <c:v>0</c:v>
                </c:pt>
                <c:pt idx="32">
                  <c:v>1</c:v>
                </c:pt>
              </c:numCache>
            </c:numRef>
          </c:xVal>
          <c:yVal>
            <c:numRef>
              <c:f>Both!$A$2:$A$34</c:f>
              <c:numCache>
                <c:formatCode>0.0000</c:formatCode>
                <c:ptCount val="33"/>
                <c:pt idx="0">
                  <c:v>-0.29928190000000032</c:v>
                </c:pt>
                <c:pt idx="1">
                  <c:v>-0.44686217000000228</c:v>
                </c:pt>
                <c:pt idx="2">
                  <c:v>-0.72560689000000378</c:v>
                </c:pt>
                <c:pt idx="3">
                  <c:v>-1.3386058000000001</c:v>
                </c:pt>
                <c:pt idx="4">
                  <c:v>-1.7237156</c:v>
                </c:pt>
                <c:pt idx="5">
                  <c:v>-0.33155198000000213</c:v>
                </c:pt>
                <c:pt idx="6">
                  <c:v>-0.54130122999999997</c:v>
                </c:pt>
                <c:pt idx="7">
                  <c:v>7.3388587000000338E-2</c:v>
                </c:pt>
                <c:pt idx="8">
                  <c:v>0.17788556999999997</c:v>
                </c:pt>
                <c:pt idx="9">
                  <c:v>0.30106337000000088</c:v>
                </c:pt>
                <c:pt idx="10">
                  <c:v>5.3885730000000034E-2</c:v>
                </c:pt>
                <c:pt idx="11">
                  <c:v>-0.18195373000000101</c:v>
                </c:pt>
                <c:pt idx="12">
                  <c:v>0.37750329000000032</c:v>
                </c:pt>
                <c:pt idx="13">
                  <c:v>-0.36280441000000213</c:v>
                </c:pt>
                <c:pt idx="14">
                  <c:v>0.22314680000000034</c:v>
                </c:pt>
                <c:pt idx="15">
                  <c:v>-0.29671812000000031</c:v>
                </c:pt>
                <c:pt idx="16">
                  <c:v>-0.21899255000000101</c:v>
                </c:pt>
                <c:pt idx="17">
                  <c:v>-0.12279992000000062</c:v>
                </c:pt>
                <c:pt idx="18">
                  <c:v>-0.63046950000000002</c:v>
                </c:pt>
                <c:pt idx="19">
                  <c:v>-0.28050900000000001</c:v>
                </c:pt>
                <c:pt idx="20">
                  <c:v>-0.40215923999999997</c:v>
                </c:pt>
                <c:pt idx="21">
                  <c:v>0</c:v>
                </c:pt>
                <c:pt idx="22">
                  <c:v>0</c:v>
                </c:pt>
                <c:pt idx="23">
                  <c:v>-0.14535993000000041</c:v>
                </c:pt>
                <c:pt idx="24">
                  <c:v>-0.8353571399999995</c:v>
                </c:pt>
                <c:pt idx="25">
                  <c:v>-0.18945085000000089</c:v>
                </c:pt>
                <c:pt idx="26">
                  <c:v>0.82404016000000002</c:v>
                </c:pt>
                <c:pt idx="27">
                  <c:v>-0.87081235999999951</c:v>
                </c:pt>
                <c:pt idx="28">
                  <c:v>-0.30755109000000008</c:v>
                </c:pt>
                <c:pt idx="29">
                  <c:v>0.1640713600000003</c:v>
                </c:pt>
                <c:pt idx="30">
                  <c:v>-0.26654880000000031</c:v>
                </c:pt>
                <c:pt idx="31">
                  <c:v>-0.47178153</c:v>
                </c:pt>
                <c:pt idx="32">
                  <c:v>-0.17136037000000001</c:v>
                </c:pt>
              </c:numCache>
            </c:numRef>
          </c:yVal>
        </c:ser>
        <c:ser>
          <c:idx val="1"/>
          <c:order val="1"/>
          <c:tx>
            <c:v>Cervus, r=-0.39, p=0.02</c:v>
          </c:tx>
          <c:spPr>
            <a:ln w="28575">
              <a:noFill/>
            </a:ln>
          </c:spPr>
          <c:marker>
            <c:symbol val="square"/>
            <c:size val="12"/>
          </c:marker>
          <c:trendline>
            <c:spPr>
              <a:ln w="50800">
                <a:solidFill>
                  <a:schemeClr val="accent2"/>
                </a:solidFill>
              </a:ln>
            </c:spPr>
            <c:trendlineType val="linear"/>
            <c:forward val="2"/>
            <c:backward val="2"/>
          </c:trendline>
          <c:xVal>
            <c:numRef>
              <c:f>Both!$D$2:$D$35</c:f>
              <c:numCache>
                <c:formatCode>0</c:formatCode>
                <c:ptCount val="34"/>
                <c:pt idx="0">
                  <c:v>5</c:v>
                </c:pt>
                <c:pt idx="1">
                  <c:v>1</c:v>
                </c:pt>
                <c:pt idx="2">
                  <c:v>5</c:v>
                </c:pt>
                <c:pt idx="3">
                  <c:v>3</c:v>
                </c:pt>
                <c:pt idx="4">
                  <c:v>1</c:v>
                </c:pt>
                <c:pt idx="5">
                  <c:v>1</c:v>
                </c:pt>
                <c:pt idx="6">
                  <c:v>6</c:v>
                </c:pt>
                <c:pt idx="7">
                  <c:v>5</c:v>
                </c:pt>
                <c:pt idx="8">
                  <c:v>5</c:v>
                </c:pt>
                <c:pt idx="9">
                  <c:v>5</c:v>
                </c:pt>
                <c:pt idx="10">
                  <c:v>6</c:v>
                </c:pt>
                <c:pt idx="11">
                  <c:v>2</c:v>
                </c:pt>
                <c:pt idx="12">
                  <c:v>5</c:v>
                </c:pt>
                <c:pt idx="13">
                  <c:v>1</c:v>
                </c:pt>
                <c:pt idx="14">
                  <c:v>10</c:v>
                </c:pt>
                <c:pt idx="15">
                  <c:v>5</c:v>
                </c:pt>
                <c:pt idx="16">
                  <c:v>5</c:v>
                </c:pt>
                <c:pt idx="17">
                  <c:v>11</c:v>
                </c:pt>
                <c:pt idx="18">
                  <c:v>12</c:v>
                </c:pt>
                <c:pt idx="19">
                  <c:v>12</c:v>
                </c:pt>
                <c:pt idx="20">
                  <c:v>5</c:v>
                </c:pt>
                <c:pt idx="21">
                  <c:v>4</c:v>
                </c:pt>
                <c:pt idx="22">
                  <c:v>5</c:v>
                </c:pt>
                <c:pt idx="23">
                  <c:v>4</c:v>
                </c:pt>
                <c:pt idx="24">
                  <c:v>5</c:v>
                </c:pt>
                <c:pt idx="25">
                  <c:v>4</c:v>
                </c:pt>
                <c:pt idx="26">
                  <c:v>4</c:v>
                </c:pt>
                <c:pt idx="27">
                  <c:v>4</c:v>
                </c:pt>
                <c:pt idx="28">
                  <c:v>3</c:v>
                </c:pt>
                <c:pt idx="29">
                  <c:v>2</c:v>
                </c:pt>
                <c:pt idx="30">
                  <c:v>1</c:v>
                </c:pt>
                <c:pt idx="31">
                  <c:v>1</c:v>
                </c:pt>
                <c:pt idx="32">
                  <c:v>1</c:v>
                </c:pt>
                <c:pt idx="33">
                  <c:v>2</c:v>
                </c:pt>
              </c:numCache>
            </c:numRef>
          </c:xVal>
          <c:yVal>
            <c:numRef>
              <c:f>Both!$C$2:$C$35</c:f>
              <c:numCache>
                <c:formatCode>0.0000</c:formatCode>
                <c:ptCount val="34"/>
                <c:pt idx="0">
                  <c:v>-0.23128119999999999</c:v>
                </c:pt>
                <c:pt idx="1">
                  <c:v>-0.13311445000000041</c:v>
                </c:pt>
                <c:pt idx="2">
                  <c:v>-0.21138636000000041</c:v>
                </c:pt>
                <c:pt idx="3">
                  <c:v>-0.34139572000000062</c:v>
                </c:pt>
                <c:pt idx="4">
                  <c:v>-0.1927745099999999</c:v>
                </c:pt>
                <c:pt idx="5">
                  <c:v>0.18871472000000089</c:v>
                </c:pt>
                <c:pt idx="6">
                  <c:v>-0.3861038800000019</c:v>
                </c:pt>
                <c:pt idx="7">
                  <c:v>-0.30456460000000213</c:v>
                </c:pt>
                <c:pt idx="8">
                  <c:v>1.004043</c:v>
                </c:pt>
                <c:pt idx="9">
                  <c:v>-0.23061930999999999</c:v>
                </c:pt>
                <c:pt idx="10">
                  <c:v>0.12504170000000001</c:v>
                </c:pt>
                <c:pt idx="11">
                  <c:v>0.65964174000000586</c:v>
                </c:pt>
                <c:pt idx="12">
                  <c:v>6.6444376999999985E-2</c:v>
                </c:pt>
                <c:pt idx="13">
                  <c:v>-0.56164705000000426</c:v>
                </c:pt>
                <c:pt idx="14">
                  <c:v>-0.5</c:v>
                </c:pt>
                <c:pt idx="15">
                  <c:v>6.5018622000000484E-2</c:v>
                </c:pt>
                <c:pt idx="16">
                  <c:v>-6.9388671000000721E-2</c:v>
                </c:pt>
                <c:pt idx="17">
                  <c:v>-0.8871343899999965</c:v>
                </c:pt>
                <c:pt idx="18">
                  <c:v>-0.60000000000000064</c:v>
                </c:pt>
                <c:pt idx="19">
                  <c:v>-0.79537628999999632</c:v>
                </c:pt>
                <c:pt idx="20">
                  <c:v>5.5356698000000516E-2</c:v>
                </c:pt>
                <c:pt idx="21">
                  <c:v>0.44270808000000061</c:v>
                </c:pt>
                <c:pt idx="22">
                  <c:v>-0.17910699999999999</c:v>
                </c:pt>
                <c:pt idx="23">
                  <c:v>-0.12161414000000068</c:v>
                </c:pt>
                <c:pt idx="24">
                  <c:v>0.65314945000000746</c:v>
                </c:pt>
                <c:pt idx="25">
                  <c:v>0.74404099999999995</c:v>
                </c:pt>
                <c:pt idx="26">
                  <c:v>9.1105026000000228E-2</c:v>
                </c:pt>
                <c:pt idx="27">
                  <c:v>-0.14832386</c:v>
                </c:pt>
                <c:pt idx="28">
                  <c:v>-0.21438813000000109</c:v>
                </c:pt>
                <c:pt idx="29">
                  <c:v>0.28544820000000032</c:v>
                </c:pt>
                <c:pt idx="30">
                  <c:v>-0.12147764000000009</c:v>
                </c:pt>
                <c:pt idx="31">
                  <c:v>-7.9417781000000881E-2</c:v>
                </c:pt>
                <c:pt idx="32">
                  <c:v>-0.22919090000000031</c:v>
                </c:pt>
                <c:pt idx="33">
                  <c:v>-0.37903296000000247</c:v>
                </c:pt>
              </c:numCache>
            </c:numRef>
          </c:yVal>
        </c:ser>
        <c:axId val="63919232"/>
        <c:axId val="63921152"/>
      </c:scatterChart>
      <c:valAx>
        <c:axId val="63919232"/>
        <c:scaling>
          <c:orientation val="minMax"/>
        </c:scaling>
        <c:axPos val="b"/>
        <c:title>
          <c:tx>
            <c:rich>
              <a:bodyPr/>
              <a:lstStyle/>
              <a:p>
                <a:pPr>
                  <a:defRPr sz="2800" b="0"/>
                </a:pPr>
                <a:r>
                  <a:rPr lang="en-US" sz="2800" b="0"/>
                  <a:t>NAO - Temperature Correlation</a:t>
                </a:r>
              </a:p>
            </c:rich>
          </c:tx>
          <c:layout/>
        </c:title>
        <c:numFmt formatCode="0.0" sourceLinked="1"/>
        <c:tickLblPos val="nextTo"/>
        <c:txPr>
          <a:bodyPr/>
          <a:lstStyle/>
          <a:p>
            <a:pPr>
              <a:defRPr sz="2000"/>
            </a:pPr>
            <a:endParaRPr lang="en-US"/>
          </a:p>
        </c:txPr>
        <c:crossAx val="63921152"/>
        <c:crossesAt val="-2"/>
        <c:crossBetween val="midCat"/>
      </c:valAx>
      <c:valAx>
        <c:axId val="63921152"/>
        <c:scaling>
          <c:orientation val="minMax"/>
        </c:scaling>
        <c:axPos val="l"/>
        <c:title>
          <c:tx>
            <c:rich>
              <a:bodyPr rot="-5400000" vert="horz"/>
              <a:lstStyle/>
              <a:p>
                <a:pPr>
                  <a:defRPr sz="3200" b="0"/>
                </a:pPr>
                <a:r>
                  <a:rPr lang="en-US" sz="3200" b="0" dirty="0" smtClean="0"/>
                  <a:t>NHTA </a:t>
                </a:r>
                <a:r>
                  <a:rPr lang="en-US" sz="3200" b="0" dirty="0"/>
                  <a:t>Coefficient</a:t>
                </a:r>
              </a:p>
            </c:rich>
          </c:tx>
          <c:layout/>
        </c:title>
        <c:numFmt formatCode="0.0" sourceLinked="0"/>
        <c:tickLblPos val="nextTo"/>
        <c:txPr>
          <a:bodyPr/>
          <a:lstStyle/>
          <a:p>
            <a:pPr>
              <a:defRPr sz="2000"/>
            </a:pPr>
            <a:endParaRPr lang="en-US"/>
          </a:p>
        </c:txPr>
        <c:crossAx val="63919232"/>
        <c:crossesAt val="-5"/>
        <c:crossBetween val="midCat"/>
      </c:valAx>
    </c:plotArea>
    <c:legend>
      <c:legendPos val="r"/>
      <c:legendEntry>
        <c:idx val="0"/>
        <c:txPr>
          <a:bodyPr/>
          <a:lstStyle/>
          <a:p>
            <a:pPr>
              <a:defRPr sz="2000"/>
            </a:pPr>
            <a:endParaRPr lang="en-US"/>
          </a:p>
        </c:txPr>
      </c:legendEntry>
      <c:legendEntry>
        <c:idx val="1"/>
        <c:txPr>
          <a:bodyPr/>
          <a:lstStyle/>
          <a:p>
            <a:pPr>
              <a:defRPr sz="2000"/>
            </a:pPr>
            <a:endParaRPr lang="en-US"/>
          </a:p>
        </c:txPr>
      </c:legendEntry>
      <c:legendEntry>
        <c:idx val="2"/>
        <c:delete val="1"/>
      </c:legendEntry>
      <c:legendEntry>
        <c:idx val="3"/>
        <c:delete val="1"/>
      </c:legendEntry>
      <c:layout>
        <c:manualLayout>
          <c:xMode val="edge"/>
          <c:yMode val="edge"/>
          <c:x val="0.4314981983184325"/>
          <c:y val="0.55141970890002356"/>
          <c:w val="0.51042590862582871"/>
          <c:h val="0.22045378625192613"/>
        </c:manualLayout>
      </c:layout>
      <c:txPr>
        <a:bodyPr/>
        <a:lstStyle/>
        <a:p>
          <a:pPr>
            <a:defRPr sz="2400"/>
          </a:pPr>
          <a:endParaRPr lang="en-US"/>
        </a:p>
      </c:txPr>
    </c:legend>
    <c:plotVisOnly val="1"/>
  </c:chart>
  <c:spPr>
    <a:ln>
      <a:noFill/>
    </a:ln>
  </c:spPr>
  <c:txPr>
    <a:bodyPr/>
    <a:lstStyle/>
    <a:p>
      <a:pPr>
        <a:defRPr sz="1600">
          <a:latin typeface="Arial" pitchFamily="34" charset="0"/>
          <a:cs typeface="Arial" pitchFamily="34" charset="0"/>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4F09C19-F0CD-4FD0-845E-80027EE27099}" type="datetimeFigureOut">
              <a:rPr lang="en-US"/>
              <a:pPr>
                <a:defRPr/>
              </a:pPr>
              <a:t>4/26/2012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C7C2EE2-B4CF-426C-98EC-11220118C8C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0EEBF-71B5-49AB-8AF0-0907A15FD8DB}"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B8CF1FEF-F086-47A5-AD65-8E77E6F8F17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22D2F366-5DB0-4109-B7CC-7CF767F76DD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327025"/>
            <a:ext cx="2044700" cy="5529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27025"/>
            <a:ext cx="5983288" cy="5529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5C6A2209-3A2A-42CC-B925-4B3C1280FC7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8400"/>
            <a:ext cx="2895600" cy="457200"/>
          </a:xfrm>
        </p:spPr>
        <p:txBody>
          <a:bodyPr/>
          <a:lstStyle>
            <a:lvl1pPr eaLnBrk="1" fontAlgn="auto" hangingPunct="1">
              <a:spcBef>
                <a:spcPts val="0"/>
              </a:spcBef>
              <a:spcAft>
                <a:spcPts val="0"/>
              </a:spcAft>
              <a:defRPr>
                <a:latin typeface="Arial" pitchFamily="34" charset="0"/>
                <a:ea typeface="ＭＳ Ｐゴシック" pitchFamily="-109" charset="-128"/>
                <a:cs typeface="+mn-cs"/>
              </a:defRPr>
            </a:lvl1pPr>
          </a:lstStyle>
          <a:p>
            <a:pPr>
              <a:defRPr/>
            </a:pPr>
            <a:endParaRPr lang="en-US"/>
          </a:p>
        </p:txBody>
      </p:sp>
      <p:sp>
        <p:nvSpPr>
          <p:cNvPr id="3" name="Rectangle 6"/>
          <p:cNvSpPr>
            <a:spLocks noGrp="1" noChangeArrowheads="1"/>
          </p:cNvSpPr>
          <p:nvPr>
            <p:ph type="sldNum" sz="quarter" idx="11"/>
          </p:nvPr>
        </p:nvSpPr>
        <p:spPr>
          <a:xfrm>
            <a:off x="7543800" y="6477000"/>
            <a:ext cx="914400" cy="2286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solidFill>
                  <a:srgbClr val="000000"/>
                </a:solidFill>
                <a:latin typeface="+mn-lt"/>
                <a:ea typeface="ＭＳ Ｐゴシック" charset="-128"/>
                <a:cs typeface="+mn-cs"/>
              </a:defRPr>
            </a:lvl1pPr>
          </a:lstStyle>
          <a:p>
            <a:pPr>
              <a:defRPr/>
            </a:pPr>
            <a:fld id="{27BDE62F-0020-41D7-8424-3BA62F3B2A6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pic>
        <p:nvPicPr>
          <p:cNvPr id="3" name="Picture 6" descr="tree_fade_2sides.jpg"/>
          <p:cNvPicPr>
            <a:picLocks noChangeAspect="1"/>
          </p:cNvPicPr>
          <p:nvPr userDrawn="1"/>
        </p:nvPicPr>
        <p:blipFill>
          <a:blip r:embed="rId2" cstate="print"/>
          <a:srcRect/>
          <a:stretch>
            <a:fillRect/>
          </a:stretch>
        </p:blipFill>
        <p:spPr bwMode="auto">
          <a:xfrm>
            <a:off x="8062913" y="0"/>
            <a:ext cx="1081087" cy="6858000"/>
          </a:xfrm>
          <a:prstGeom prst="rect">
            <a:avLst/>
          </a:prstGeom>
          <a:noFill/>
          <a:ln w="9525">
            <a:noFill/>
            <a:miter lim="800000"/>
            <a:headEnd/>
            <a:tailEnd/>
          </a:ln>
        </p:spPr>
      </p:pic>
      <p:pic>
        <p:nvPicPr>
          <p:cNvPr id="4" name="Picture 10" descr="WHRCLogoWHITE2002b.gif"/>
          <p:cNvPicPr>
            <a:picLocks noChangeAspect="1"/>
          </p:cNvPicPr>
          <p:nvPr userDrawn="1"/>
        </p:nvPicPr>
        <p:blipFill>
          <a:blip r:embed="rId3" cstate="print"/>
          <a:srcRect/>
          <a:stretch>
            <a:fillRect/>
          </a:stretch>
        </p:blipFill>
        <p:spPr bwMode="auto">
          <a:xfrm>
            <a:off x="8139113" y="6108700"/>
            <a:ext cx="1004887" cy="749300"/>
          </a:xfrm>
          <a:prstGeom prst="rect">
            <a:avLst/>
          </a:prstGeom>
          <a:noFill/>
          <a:ln w="9525">
            <a:noFill/>
            <a:miter lim="800000"/>
            <a:headEnd/>
            <a:tailEnd/>
          </a:ln>
        </p:spPr>
      </p:pic>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3"/>
          <p:cNvSpPr>
            <a:spLocks noGrp="1"/>
          </p:cNvSpPr>
          <p:nvPr>
            <p:ph type="ftr" sz="quarter" idx="11"/>
          </p:nvPr>
        </p:nvSpPr>
        <p:spPr>
          <a:xfrm>
            <a:off x="1828800" y="6553200"/>
            <a:ext cx="5791200" cy="238125"/>
          </a:xfrm>
        </p:spPr>
        <p:txBody>
          <a:bodyPr/>
          <a:lstStyle>
            <a:lvl1pPr eaLnBrk="1" fontAlgn="auto" hangingPunct="1">
              <a:spcBef>
                <a:spcPts val="0"/>
              </a:spcBef>
              <a:spcAft>
                <a:spcPts val="0"/>
              </a:spcAft>
              <a:defRPr>
                <a:ea typeface="+mn-ea"/>
              </a:defRPr>
            </a:lvl1pPr>
          </a:lstStyle>
          <a:p>
            <a:pPr>
              <a:defRPr/>
            </a:pPr>
            <a:endParaRPr lang="en-US"/>
          </a:p>
        </p:txBody>
      </p:sp>
      <p:sp>
        <p:nvSpPr>
          <p:cNvPr id="7" name="Slide Number Placeholder 4"/>
          <p:cNvSpPr>
            <a:spLocks noGrp="1"/>
          </p:cNvSpPr>
          <p:nvPr>
            <p:ph type="sldNum" sz="quarter" idx="12"/>
          </p:nvPr>
        </p:nvSpPr>
        <p:spPr>
          <a:xfrm>
            <a:off x="7848600" y="6553200"/>
            <a:ext cx="533400" cy="238125"/>
          </a:xfrm>
          <a:prstGeom prst="rect">
            <a:avLst/>
          </a:prstGeom>
        </p:spPr>
        <p:txBody>
          <a:bodyPr vert="horz" wrap="square" lIns="91440" tIns="45720" rIns="91440" bIns="45720" numCol="1" anchor="t" anchorCtr="0" compatLnSpc="1">
            <a:prstTxWarp prst="textNoShape">
              <a:avLst/>
            </a:prstTxWarp>
          </a:bodyPr>
          <a:lstStyle>
            <a:lvl1pPr eaLnBrk="0" hangingPunct="0">
              <a:defRPr sz="1200">
                <a:solidFill>
                  <a:srgbClr val="000000"/>
                </a:solidFill>
                <a:latin typeface="+mn-lt"/>
                <a:ea typeface="ＭＳ Ｐゴシック" charset="-128"/>
                <a:cs typeface="+mn-cs"/>
              </a:defRPr>
            </a:lvl1pPr>
          </a:lstStyle>
          <a:p>
            <a:pPr>
              <a:defRPr/>
            </a:pPr>
            <a:fld id="{9428774F-2622-400A-A103-590991D0B06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4A6A0CBA-C0E3-4DCA-88B1-1D80A88DED0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A91ECA68-73BB-493E-8F8C-5CC43CB5690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4013200"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9000" y="1447800"/>
            <a:ext cx="4014788"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46A9DA2B-BA55-42A4-91BB-40CF15D7532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3E3EF4F3-0CBE-493C-BC66-08AB09B4BC5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6AA0277F-747C-4924-AA51-40036A41F1D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1F2D3696-1FD0-42E2-B404-B3D8AC6B4B1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6342F61D-8111-4D41-81C0-4D528562E33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9"/>
          <p:cNvSpPr>
            <a:spLocks noGrp="1" noChangeArrowheads="1"/>
          </p:cNvSpPr>
          <p:nvPr>
            <p:ph type="ftr" sz="quarter" idx="11"/>
          </p:nvPr>
        </p:nvSpPr>
        <p:spPr/>
        <p:txBody>
          <a:bodyPr/>
          <a:lstStyle>
            <a:lvl1pPr eaLnBrk="1" fontAlgn="auto" hangingPunct="1">
              <a:spcBef>
                <a:spcPts val="0"/>
              </a:spcBef>
              <a:spcAft>
                <a:spcPts val="0"/>
              </a:spcAft>
              <a:defRPr>
                <a:ea typeface="+mn-ea"/>
              </a:defRPr>
            </a:lvl1pPr>
          </a:lstStyle>
          <a:p>
            <a:pPr>
              <a:defRPr/>
            </a:pPr>
            <a:fld id="{8BD3F1A0-4728-4625-B20B-1D89613B5B1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rrowheads="1"/>
          </p:cNvPicPr>
          <p:nvPr/>
        </p:nvPicPr>
        <p:blipFill>
          <a:blip r:embed="rId17" cstate="print"/>
          <a:srcRect/>
          <a:stretch>
            <a:fillRect/>
          </a:stretch>
        </p:blipFill>
        <p:spPr bwMode="auto">
          <a:xfrm>
            <a:off x="80963" y="95250"/>
            <a:ext cx="1003300" cy="842963"/>
          </a:xfrm>
          <a:prstGeom prst="rect">
            <a:avLst/>
          </a:prstGeom>
          <a:noFill/>
          <a:ln w="12700">
            <a:noFill/>
            <a:miter lim="800000"/>
            <a:headEnd/>
            <a:tailEnd/>
          </a:ln>
        </p:spPr>
      </p:pic>
      <p:sp>
        <p:nvSpPr>
          <p:cNvPr id="1027" name="Line 5"/>
          <p:cNvSpPr>
            <a:spLocks noChangeShapeType="1"/>
          </p:cNvSpPr>
          <p:nvPr/>
        </p:nvSpPr>
        <p:spPr bwMode="auto">
          <a:xfrm>
            <a:off x="65088" y="1062038"/>
            <a:ext cx="9020175" cy="0"/>
          </a:xfrm>
          <a:prstGeom prst="line">
            <a:avLst/>
          </a:prstGeom>
          <a:noFill/>
          <a:ln w="38100" cmpd="dbl">
            <a:solidFill>
              <a:schemeClr val="accent2"/>
            </a:solidFill>
            <a:round/>
            <a:headEnd/>
            <a:tailEnd/>
          </a:ln>
        </p:spPr>
        <p:txBody>
          <a:bodyPr wrap="none" anchor="ctr"/>
          <a:lstStyle/>
          <a:p>
            <a:pPr>
              <a:defRPr/>
            </a:pPr>
            <a:endParaRPr lang="en-US" dirty="0"/>
          </a:p>
        </p:txBody>
      </p:sp>
      <p:sp>
        <p:nvSpPr>
          <p:cNvPr id="1028" name="Rectangle 6"/>
          <p:cNvSpPr>
            <a:spLocks noGrp="1" noChangeArrowheads="1"/>
          </p:cNvSpPr>
          <p:nvPr>
            <p:ph type="title"/>
          </p:nvPr>
        </p:nvSpPr>
        <p:spPr bwMode="auto">
          <a:xfrm>
            <a:off x="1524000" y="327025"/>
            <a:ext cx="6096000" cy="571500"/>
          </a:xfrm>
          <a:prstGeom prst="rect">
            <a:avLst/>
          </a:prstGeom>
          <a:noFill/>
          <a:ln w="9525">
            <a:noFill/>
            <a:miter lim="800000"/>
            <a:headEnd/>
            <a:tailEnd/>
          </a:ln>
        </p:spPr>
        <p:txBody>
          <a:bodyPr vert="horz" wrap="square" lIns="96981" tIns="48491" rIns="96981" bIns="48491"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533400" y="1447800"/>
            <a:ext cx="8180388" cy="4408488"/>
          </a:xfrm>
          <a:prstGeom prst="rect">
            <a:avLst/>
          </a:prstGeom>
          <a:noFill/>
          <a:ln w="9525">
            <a:noFill/>
            <a:miter lim="800000"/>
            <a:headEnd/>
            <a:tailEnd/>
          </a:ln>
        </p:spPr>
        <p:txBody>
          <a:bodyPr vert="horz" wrap="square" lIns="96981" tIns="48491" rIns="96981" bIns="484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9784" name="Rectangle 8"/>
          <p:cNvSpPr>
            <a:spLocks noGrp="1" noChangeArrowheads="1"/>
          </p:cNvSpPr>
          <p:nvPr>
            <p:ph type="dt" sz="half" idx="2"/>
          </p:nvPr>
        </p:nvSpPr>
        <p:spPr bwMode="auto">
          <a:xfrm>
            <a:off x="6951663" y="6653213"/>
            <a:ext cx="2005012" cy="204787"/>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r" eaLnBrk="0" hangingPunct="0">
              <a:defRPr sz="1000">
                <a:solidFill>
                  <a:srgbClr val="000000"/>
                </a:solidFill>
                <a:latin typeface="+mn-lt"/>
                <a:ea typeface="+mn-ea"/>
                <a:cs typeface="+mn-cs"/>
              </a:defRPr>
            </a:lvl1pPr>
          </a:lstStyle>
          <a:p>
            <a:pPr>
              <a:defRPr/>
            </a:pPr>
            <a:endParaRPr lang="en-US"/>
          </a:p>
        </p:txBody>
      </p:sp>
      <p:sp>
        <p:nvSpPr>
          <p:cNvPr id="459785" name="Rectangle 9"/>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ctr" eaLnBrk="0" hangingPunct="0">
              <a:defRPr sz="1000">
                <a:solidFill>
                  <a:srgbClr val="3333CC"/>
                </a:solidFill>
                <a:latin typeface="+mn-lt"/>
                <a:ea typeface="ＭＳ Ｐゴシック" charset="-128"/>
                <a:cs typeface="+mn-cs"/>
              </a:defRPr>
            </a:lvl1pPr>
          </a:lstStyle>
          <a:p>
            <a:pPr>
              <a:defRPr/>
            </a:pPr>
            <a:fld id="{9871E75D-DF55-44D4-960A-6ECB62908BF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hf sldNum="0" hdr="0" dt="0"/>
  <p:txStyles>
    <p:titleStyle>
      <a:lvl1pPr algn="ctr" rtl="0" eaLnBrk="0" fontAlgn="base" hangingPunct="0">
        <a:spcBef>
          <a:spcPct val="0"/>
        </a:spcBef>
        <a:spcAft>
          <a:spcPct val="0"/>
        </a:spcAft>
        <a:defRPr sz="2100" b="1">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2100" b="1">
          <a:solidFill>
            <a:schemeClr val="accent2"/>
          </a:solidFill>
          <a:latin typeface="Times New Roman" pitchFamily="-108" charset="0"/>
        </a:defRPr>
      </a:lvl6pPr>
      <a:lvl7pPr marL="914400" algn="ctr" rtl="0" eaLnBrk="0" fontAlgn="base" hangingPunct="0">
        <a:spcBef>
          <a:spcPct val="0"/>
        </a:spcBef>
        <a:spcAft>
          <a:spcPct val="0"/>
        </a:spcAft>
        <a:defRPr sz="2100" b="1">
          <a:solidFill>
            <a:schemeClr val="accent2"/>
          </a:solidFill>
          <a:latin typeface="Times New Roman" pitchFamily="-108" charset="0"/>
        </a:defRPr>
      </a:lvl7pPr>
      <a:lvl8pPr marL="1371600" algn="ctr" rtl="0" eaLnBrk="0" fontAlgn="base" hangingPunct="0">
        <a:spcBef>
          <a:spcPct val="0"/>
        </a:spcBef>
        <a:spcAft>
          <a:spcPct val="0"/>
        </a:spcAft>
        <a:defRPr sz="2100" b="1">
          <a:solidFill>
            <a:schemeClr val="accent2"/>
          </a:solidFill>
          <a:latin typeface="Times New Roman" pitchFamily="-108" charset="0"/>
        </a:defRPr>
      </a:lvl8pPr>
      <a:lvl9pPr marL="1828800" algn="ctr" rtl="0" eaLnBrk="0" fontAlgn="base" hangingPunct="0">
        <a:spcBef>
          <a:spcPct val="0"/>
        </a:spcBef>
        <a:spcAft>
          <a:spcPct val="0"/>
        </a:spcAft>
        <a:defRPr sz="2100" b="1">
          <a:solidFill>
            <a:schemeClr val="accent2"/>
          </a:solidFill>
          <a:latin typeface="Times New Roman" pitchFamily="-108" charset="0"/>
        </a:defRPr>
      </a:lvl9pPr>
    </p:titleStyle>
    <p:bodyStyle>
      <a:lvl1pPr marL="342900" indent="-342900" algn="l" rtl="0" eaLnBrk="0" fontAlgn="base" hangingPunct="0">
        <a:spcBef>
          <a:spcPct val="20000"/>
        </a:spcBef>
        <a:spcAft>
          <a:spcPct val="0"/>
        </a:spcAft>
        <a:buSzPct val="100000"/>
        <a:buChar char="•"/>
        <a:defRPr sz="3200">
          <a:solidFill>
            <a:schemeClr val="accent2"/>
          </a:solidFill>
          <a:latin typeface="+mn-lt"/>
          <a:ea typeface="ＭＳ Ｐゴシック" pitchFamily="-108" charset="-128"/>
          <a:cs typeface="ＭＳ Ｐゴシック" pitchFamily="-108" charset="-128"/>
        </a:defRPr>
      </a:lvl1pPr>
      <a:lvl2pPr marL="722313" indent="-257175" algn="l" rtl="0" eaLnBrk="0" fontAlgn="base" hangingPunct="0">
        <a:spcBef>
          <a:spcPct val="20000"/>
        </a:spcBef>
        <a:spcAft>
          <a:spcPct val="0"/>
        </a:spcAft>
        <a:buSzPct val="100000"/>
        <a:buChar char="–"/>
        <a:defRPr sz="2800">
          <a:solidFill>
            <a:schemeClr val="accent2"/>
          </a:solidFill>
          <a:latin typeface="+mn-lt"/>
          <a:ea typeface="ＭＳ Ｐゴシック" pitchFamily="-108" charset="-128"/>
        </a:defRPr>
      </a:lvl2pPr>
      <a:lvl3pPr marL="1073150" indent="-230188" algn="l" rtl="0" eaLnBrk="0" fontAlgn="base" hangingPunct="0">
        <a:spcBef>
          <a:spcPct val="20000"/>
        </a:spcBef>
        <a:spcAft>
          <a:spcPct val="0"/>
        </a:spcAft>
        <a:buSzPct val="100000"/>
        <a:buChar char="•"/>
        <a:defRPr sz="2400">
          <a:solidFill>
            <a:schemeClr val="accent2"/>
          </a:solidFill>
          <a:latin typeface="+mn-lt"/>
          <a:ea typeface="ＭＳ Ｐゴシック" pitchFamily="-108" charset="-128"/>
        </a:defRPr>
      </a:lvl3pPr>
      <a:lvl4pPr marL="1420813" indent="-227013"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4pPr>
      <a:lvl5pPr marL="17716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5pPr>
      <a:lvl6pPr marL="22288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6pPr>
      <a:lvl7pPr marL="26860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7pPr>
      <a:lvl8pPr marL="31432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8pPr>
      <a:lvl9pPr marL="36004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ideo" Target="file:///C:\Users\mark.hebblewhite\Desktop\Bitterroot\Shep.wmv" TargetMode="External"/><Relationship Id="rId6" Type="http://schemas.openxmlformats.org/officeDocument/2006/relationships/image" Target="../media/image33.png"/><Relationship Id="rId5" Type="http://schemas.openxmlformats.org/officeDocument/2006/relationships/image" Target="../media/image2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Microsoft_Office_Excel_97-2003_Worksheet1.xls"/><Relationship Id="rId5" Type="http://schemas.openxmlformats.org/officeDocument/2006/relationships/image" Target="../media/image8.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0" y="0"/>
            <a:ext cx="9144000" cy="1846659"/>
          </a:xfrm>
          <a:prstGeom prst="rect">
            <a:avLst/>
          </a:prstGeom>
          <a:noFill/>
          <a:ln w="9525">
            <a:noFill/>
            <a:miter lim="800000"/>
            <a:headEnd/>
            <a:tailEnd/>
          </a:ln>
        </p:spPr>
        <p:txBody>
          <a:bodyPr wrap="square">
            <a:spAutoFit/>
          </a:bodyPr>
          <a:lstStyle/>
          <a:p>
            <a:pPr algn="ctr">
              <a:defRPr/>
            </a:pPr>
            <a:r>
              <a:rPr lang="en-US" sz="2800" b="1" dirty="0">
                <a:latin typeface="Arial" pitchFamily="34" charset="0"/>
                <a:cs typeface="Arial" pitchFamily="34" charset="0"/>
              </a:rPr>
              <a:t>Global population dynamics and climate change: Comparing species-level impacts on two contrasting large mammals </a:t>
            </a:r>
          </a:p>
          <a:p>
            <a:pPr algn="ctr">
              <a:defRPr/>
            </a:pPr>
            <a:r>
              <a:rPr lang="en-US" b="1" u="sng" dirty="0">
                <a:solidFill>
                  <a:schemeClr val="accent2">
                    <a:lumMod val="50000"/>
                  </a:schemeClr>
                </a:solidFill>
                <a:latin typeface="Arial" pitchFamily="34" charset="0"/>
                <a:cs typeface="Arial" pitchFamily="34" charset="0"/>
              </a:rPr>
              <a:t>Mark Hebblewhite</a:t>
            </a:r>
            <a:r>
              <a:rPr lang="en-US" b="1" u="sng" baseline="30000" dirty="0">
                <a:solidFill>
                  <a:schemeClr val="accent2">
                    <a:lumMod val="50000"/>
                  </a:schemeClr>
                </a:solidFill>
                <a:latin typeface="Arial" pitchFamily="34" charset="0"/>
                <a:cs typeface="Arial" pitchFamily="34" charset="0"/>
              </a:rPr>
              <a:t>1*</a:t>
            </a:r>
            <a:r>
              <a:rPr lang="en-US" b="1" dirty="0">
                <a:solidFill>
                  <a:schemeClr val="accent2">
                    <a:lumMod val="50000"/>
                  </a:schemeClr>
                </a:solidFill>
                <a:latin typeface="Arial" pitchFamily="34" charset="0"/>
                <a:cs typeface="Arial" pitchFamily="34" charset="0"/>
              </a:rPr>
              <a:t>, Eric S. Post</a:t>
            </a:r>
            <a:r>
              <a:rPr lang="en-US" b="1" baseline="30000" dirty="0">
                <a:solidFill>
                  <a:schemeClr val="accent2">
                    <a:lumMod val="50000"/>
                  </a:schemeClr>
                </a:solidFill>
                <a:latin typeface="Arial" pitchFamily="34" charset="0"/>
                <a:cs typeface="Arial" pitchFamily="34" charset="0"/>
              </a:rPr>
              <a:t>2</a:t>
            </a:r>
            <a:r>
              <a:rPr lang="en-US" b="1" dirty="0">
                <a:solidFill>
                  <a:schemeClr val="accent2">
                    <a:lumMod val="50000"/>
                  </a:schemeClr>
                </a:solidFill>
                <a:latin typeface="Arial" pitchFamily="34" charset="0"/>
                <a:cs typeface="Arial" pitchFamily="34" charset="0"/>
              </a:rPr>
              <a:t>, Steven W. </a:t>
            </a:r>
            <a:r>
              <a:rPr lang="en-US" b="1" dirty="0" smtClean="0">
                <a:solidFill>
                  <a:schemeClr val="accent2">
                    <a:lumMod val="50000"/>
                  </a:schemeClr>
                </a:solidFill>
                <a:latin typeface="Arial" pitchFamily="34" charset="0"/>
                <a:cs typeface="Arial" pitchFamily="34" charset="0"/>
              </a:rPr>
              <a:t>Running</a:t>
            </a:r>
            <a:r>
              <a:rPr lang="en-US" b="1" baseline="30000" dirty="0" smtClean="0">
                <a:solidFill>
                  <a:schemeClr val="accent2">
                    <a:lumMod val="50000"/>
                  </a:schemeClr>
                </a:solidFill>
                <a:latin typeface="Arial" pitchFamily="34" charset="0"/>
                <a:cs typeface="Arial" pitchFamily="34" charset="0"/>
              </a:rPr>
              <a:t>1</a:t>
            </a:r>
            <a:r>
              <a:rPr lang="en-US" b="1" dirty="0" smtClean="0">
                <a:solidFill>
                  <a:schemeClr val="accent2">
                    <a:lumMod val="50000"/>
                  </a:schemeClr>
                </a:solidFill>
                <a:latin typeface="Arial" pitchFamily="34" charset="0"/>
                <a:cs typeface="Arial" pitchFamily="34" charset="0"/>
              </a:rPr>
              <a:t>, Maosheng Zhao</a:t>
            </a:r>
            <a:r>
              <a:rPr lang="en-US" b="1" baseline="30000" dirty="0">
                <a:solidFill>
                  <a:schemeClr val="accent2">
                    <a:lumMod val="50000"/>
                  </a:schemeClr>
                </a:solidFill>
                <a:latin typeface="Arial" pitchFamily="34" charset="0"/>
                <a:cs typeface="Arial" pitchFamily="34" charset="0"/>
              </a:rPr>
              <a:t>1</a:t>
            </a:r>
            <a:br>
              <a:rPr lang="en-US" b="1" baseline="30000" dirty="0">
                <a:solidFill>
                  <a:schemeClr val="accent2">
                    <a:lumMod val="50000"/>
                  </a:schemeClr>
                </a:solidFill>
                <a:latin typeface="Arial" pitchFamily="34" charset="0"/>
                <a:cs typeface="Arial" pitchFamily="34" charset="0"/>
              </a:rPr>
            </a:br>
            <a:r>
              <a:rPr lang="en-US" sz="1200" b="1" baseline="30000" dirty="0">
                <a:solidFill>
                  <a:schemeClr val="accent2">
                    <a:lumMod val="50000"/>
                  </a:schemeClr>
                </a:solidFill>
                <a:latin typeface="Arial" pitchFamily="34" charset="0"/>
                <a:cs typeface="Arial" pitchFamily="34" charset="0"/>
              </a:rPr>
              <a:t>1</a:t>
            </a:r>
            <a:r>
              <a:rPr lang="en-US" sz="1200" b="1" dirty="0">
                <a:solidFill>
                  <a:schemeClr val="accent2">
                    <a:lumMod val="50000"/>
                  </a:schemeClr>
                </a:solidFill>
                <a:latin typeface="Arial" pitchFamily="34" charset="0"/>
                <a:cs typeface="Arial" pitchFamily="34" charset="0"/>
              </a:rPr>
              <a:t>University of Montana, </a:t>
            </a:r>
            <a:r>
              <a:rPr lang="en-US" sz="1200" b="1" baseline="30000" dirty="0">
                <a:solidFill>
                  <a:schemeClr val="accent2">
                    <a:lumMod val="50000"/>
                  </a:schemeClr>
                </a:solidFill>
                <a:latin typeface="Arial" pitchFamily="34" charset="0"/>
                <a:cs typeface="Arial" pitchFamily="34" charset="0"/>
              </a:rPr>
              <a:t>2</a:t>
            </a:r>
            <a:r>
              <a:rPr lang="en-US" sz="1200" b="1" dirty="0">
                <a:solidFill>
                  <a:schemeClr val="accent2">
                    <a:lumMod val="50000"/>
                  </a:schemeClr>
                </a:solidFill>
                <a:latin typeface="Arial" pitchFamily="34" charset="0"/>
                <a:cs typeface="Arial" pitchFamily="34" charset="0"/>
              </a:rPr>
              <a:t>Pennsylvania State University</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19812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sp>
        <p:nvSpPr>
          <p:cNvPr id="17414" name="TextBox 16"/>
          <p:cNvSpPr txBox="1">
            <a:spLocks noChangeArrowheads="1"/>
          </p:cNvSpPr>
          <p:nvPr/>
        </p:nvSpPr>
        <p:spPr bwMode="auto">
          <a:xfrm>
            <a:off x="2362200" y="2286000"/>
            <a:ext cx="6542088" cy="4801314"/>
          </a:xfrm>
          <a:prstGeom prst="rect">
            <a:avLst/>
          </a:prstGeom>
          <a:noFill/>
          <a:ln>
            <a:noFill/>
          </a:ln>
          <a:extLst>
            <a:ext uri="{909E8E84-426E-40DD-AFC4-6F175D3DCCD1}"/>
            <a:ext uri="{91240B29-F687-4F45-9708-019B960494DF}"/>
          </a:extLst>
        </p:spPr>
        <p:txBody>
          <a:bodyPr wrap="squar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fontAlgn="base">
              <a:spcBef>
                <a:spcPct val="0"/>
              </a:spcBef>
              <a:spcAft>
                <a:spcPct val="0"/>
              </a:spcAft>
              <a:defRPr>
                <a:solidFill>
                  <a:schemeClr val="tx1"/>
                </a:solidFill>
                <a:latin typeface="Times New Roman" charset="0"/>
              </a:defRPr>
            </a:lvl6pPr>
            <a:lvl7pPr marL="2971800" indent="-228600" fontAlgn="base">
              <a:spcBef>
                <a:spcPct val="0"/>
              </a:spcBef>
              <a:spcAft>
                <a:spcPct val="0"/>
              </a:spcAft>
              <a:defRPr>
                <a:solidFill>
                  <a:schemeClr val="tx1"/>
                </a:solidFill>
                <a:latin typeface="Times New Roman" charset="0"/>
              </a:defRPr>
            </a:lvl7pPr>
            <a:lvl8pPr marL="3429000" indent="-228600" fontAlgn="base">
              <a:spcBef>
                <a:spcPct val="0"/>
              </a:spcBef>
              <a:spcAft>
                <a:spcPct val="0"/>
              </a:spcAft>
              <a:defRPr>
                <a:solidFill>
                  <a:schemeClr val="tx1"/>
                </a:solidFill>
                <a:latin typeface="Times New Roman" charset="0"/>
              </a:defRPr>
            </a:lvl8pPr>
            <a:lvl9pPr marL="3886200" indent="-228600" fontAlgn="base">
              <a:spcBef>
                <a:spcPct val="0"/>
              </a:spcBef>
              <a:spcAft>
                <a:spcPct val="0"/>
              </a:spcAft>
              <a:defRPr>
                <a:solidFill>
                  <a:schemeClr val="tx1"/>
                </a:solidFill>
                <a:latin typeface="Times New Roman" charset="0"/>
              </a:defRPr>
            </a:lvl9pPr>
          </a:lstStyle>
          <a:p>
            <a:pPr marL="231775" indent="-231775">
              <a:defRPr/>
            </a:pPr>
            <a:r>
              <a:rPr lang="en-US" sz="2000" b="1" dirty="0" smtClean="0">
                <a:solidFill>
                  <a:schemeClr val="tx2"/>
                </a:solidFill>
                <a:latin typeface="Arial" pitchFamily="34" charset="0"/>
                <a:cs typeface="Arial" pitchFamily="34" charset="0"/>
              </a:rPr>
              <a:t>Question: </a:t>
            </a:r>
            <a:r>
              <a:rPr lang="en-US" sz="2000" dirty="0" smtClean="0">
                <a:solidFill>
                  <a:schemeClr val="tx2"/>
                </a:solidFill>
                <a:latin typeface="Arial" pitchFamily="34" charset="0"/>
                <a:cs typeface="Arial" pitchFamily="34" charset="0"/>
              </a:rPr>
              <a:t>How does climatic influence vary across a species’ range and globally after accounting for biotic interactions?</a:t>
            </a:r>
          </a:p>
          <a:p>
            <a:pPr marL="342900" indent="-342900">
              <a:buFont typeface="Arial" pitchFamily="34" charset="0"/>
              <a:buChar char="•"/>
              <a:defRPr/>
            </a:pPr>
            <a:endParaRPr lang="en-US" sz="1200" dirty="0" smtClean="0">
              <a:latin typeface="Arial" pitchFamily="34" charset="0"/>
              <a:cs typeface="Arial" pitchFamily="34" charset="0"/>
            </a:endParaRPr>
          </a:p>
          <a:p>
            <a:pPr marL="342900" indent="-342900">
              <a:defRPr/>
            </a:pPr>
            <a:r>
              <a:rPr lang="en-US" sz="2000" b="1" dirty="0" smtClean="0">
                <a:latin typeface="Arial" pitchFamily="34" charset="0"/>
                <a:cs typeface="Arial" pitchFamily="34" charset="0"/>
              </a:rPr>
              <a:t>Approach: </a:t>
            </a:r>
            <a:r>
              <a:rPr lang="en-US" sz="2000" dirty="0" smtClean="0">
                <a:latin typeface="Arial" pitchFamily="34" charset="0"/>
                <a:cs typeface="Arial" pitchFamily="34" charset="0"/>
              </a:rPr>
              <a:t>Global Population Dynamics Approach for contrasting generalist  herbivore</a:t>
            </a:r>
            <a:r>
              <a:rPr lang="en-US" sz="1400" i="1" dirty="0" smtClean="0">
                <a:latin typeface="Arial" pitchFamily="34" charset="0"/>
                <a:cs typeface="Arial" pitchFamily="34" charset="0"/>
              </a:rPr>
              <a:t>(Post et al. 2009, Bioscience)</a:t>
            </a:r>
            <a:endParaRPr lang="en-US" sz="2000" i="1" dirty="0" smtClean="0">
              <a:latin typeface="Arial" pitchFamily="34" charset="0"/>
              <a:cs typeface="Arial" pitchFamily="34" charset="0"/>
            </a:endParaRPr>
          </a:p>
          <a:p>
            <a:pPr marL="1085850" lvl="1" indent="-342900">
              <a:buFont typeface="Arial" pitchFamily="34" charset="0"/>
              <a:buChar char="•"/>
              <a:defRPr/>
            </a:pPr>
            <a:endParaRPr lang="en-US" sz="1400" i="1" dirty="0" smtClean="0">
              <a:latin typeface="Arial" pitchFamily="34" charset="0"/>
              <a:cs typeface="Arial" pitchFamily="34" charset="0"/>
            </a:endParaRPr>
          </a:p>
          <a:p>
            <a:pPr marL="342900" indent="-342900">
              <a:defRPr/>
            </a:pPr>
            <a:r>
              <a:rPr lang="en-US" sz="2000" b="1" dirty="0" smtClean="0">
                <a:latin typeface="Arial" pitchFamily="34" charset="0"/>
                <a:cs typeface="Arial" pitchFamily="34" charset="0"/>
              </a:rPr>
              <a:t>Methods:</a:t>
            </a:r>
          </a:p>
          <a:p>
            <a:pPr marL="342900" indent="-342900">
              <a:buFont typeface="Arial" pitchFamily="34" charset="0"/>
              <a:buChar char="•"/>
              <a:defRPr/>
            </a:pPr>
            <a:r>
              <a:rPr lang="en-US" sz="2000" dirty="0" smtClean="0">
                <a:latin typeface="Arial" pitchFamily="34" charset="0"/>
                <a:cs typeface="Arial" pitchFamily="34" charset="0"/>
              </a:rPr>
              <a:t>Niche Modeling with climate, </a:t>
            </a:r>
            <a:r>
              <a:rPr lang="en-US" sz="2000" dirty="0" err="1" smtClean="0">
                <a:latin typeface="Arial" pitchFamily="34" charset="0"/>
                <a:cs typeface="Arial" pitchFamily="34" charset="0"/>
              </a:rPr>
              <a:t>landuse</a:t>
            </a:r>
            <a:r>
              <a:rPr lang="en-US" sz="2000" dirty="0" smtClean="0">
                <a:latin typeface="Arial" pitchFamily="34" charset="0"/>
                <a:cs typeface="Arial" pitchFamily="34" charset="0"/>
              </a:rPr>
              <a:t>, fire</a:t>
            </a:r>
          </a:p>
          <a:p>
            <a:pPr marL="342900" indent="-342900">
              <a:buFont typeface="Arial" pitchFamily="34" charset="0"/>
              <a:buChar char="•"/>
              <a:defRPr/>
            </a:pPr>
            <a:r>
              <a:rPr lang="en-US" sz="2000" dirty="0" smtClean="0">
                <a:latin typeface="Arial" pitchFamily="34" charset="0"/>
                <a:cs typeface="Arial" pitchFamily="34" charset="0"/>
              </a:rPr>
              <a:t>Population dynamics models with n&gt;120 time series with climate , vegetation indices, biotic interactions</a:t>
            </a:r>
          </a:p>
          <a:p>
            <a:pPr marL="342900" indent="-342900">
              <a:buFont typeface="Arial" pitchFamily="34" charset="0"/>
              <a:buChar char="•"/>
              <a:defRPr/>
            </a:pPr>
            <a:r>
              <a:rPr lang="en-US" sz="2000" dirty="0" smtClean="0">
                <a:latin typeface="Arial" pitchFamily="34" charset="0"/>
                <a:cs typeface="Arial" pitchFamily="34" charset="0"/>
              </a:rPr>
              <a:t>Link population and niche models at species range scale</a:t>
            </a:r>
          </a:p>
          <a:p>
            <a:pPr marL="342900" indent="-342900">
              <a:buFont typeface="Arial" pitchFamily="34" charset="0"/>
              <a:buChar char="•"/>
              <a:defRPr/>
            </a:pPr>
            <a:endParaRPr lang="en-US" sz="2000" dirty="0" smtClean="0">
              <a:latin typeface="Arial" pitchFamily="34" charset="0"/>
              <a:cs typeface="Arial" pitchFamily="34" charset="0"/>
            </a:endParaRPr>
          </a:p>
          <a:p>
            <a:pPr marL="342900" indent="-342900">
              <a:buFont typeface="Arial" pitchFamily="34" charset="0"/>
              <a:buChar char="•"/>
              <a:defRPr/>
            </a:pPr>
            <a:endParaRPr lang="en-US" sz="2000" dirty="0" smtClean="0">
              <a:latin typeface="Arial" pitchFamily="34" charset="0"/>
              <a:cs typeface="Arial" pitchFamily="34" charset="0"/>
            </a:endParaRPr>
          </a:p>
          <a:p>
            <a:pPr marL="342900" indent="-342900">
              <a:buFont typeface="Arial" pitchFamily="34" charset="0"/>
              <a:buChar char="•"/>
              <a:defRPr/>
            </a:pPr>
            <a:endParaRPr lang="en-US" sz="2000" dirty="0" smtClean="0">
              <a:latin typeface="Arial" pitchFamily="34" charset="0"/>
              <a:cs typeface="Arial" pitchFamily="34" charset="0"/>
            </a:endParaRPr>
          </a:p>
        </p:txBody>
      </p:sp>
      <p:pic>
        <p:nvPicPr>
          <p:cNvPr id="17413" name="Picture 7" descr="UMLogoMaroon.tif"/>
          <p:cNvPicPr>
            <a:picLocks noChangeAspect="1"/>
          </p:cNvPicPr>
          <p:nvPr/>
        </p:nvPicPr>
        <p:blipFill>
          <a:blip r:embed="rId3" cstate="print"/>
          <a:srcRect/>
          <a:stretch>
            <a:fillRect/>
          </a:stretch>
        </p:blipFill>
        <p:spPr bwMode="auto">
          <a:xfrm>
            <a:off x="228600" y="5791200"/>
            <a:ext cx="2133600" cy="685800"/>
          </a:xfrm>
          <a:prstGeom prst="rect">
            <a:avLst/>
          </a:prstGeom>
          <a:noFill/>
          <a:ln w="9525">
            <a:noFill/>
            <a:miter lim="800000"/>
            <a:headEnd/>
            <a:tailEnd/>
          </a:ln>
        </p:spPr>
      </p:pic>
      <p:pic>
        <p:nvPicPr>
          <p:cNvPr id="2" name="Picture 4" descr="http://www.clubs.psu.edu/up/concertchoir/PSU_SRB.jpg"/>
          <p:cNvPicPr>
            <a:picLocks noChangeAspect="1" noChangeArrowheads="1"/>
          </p:cNvPicPr>
          <p:nvPr/>
        </p:nvPicPr>
        <p:blipFill>
          <a:blip r:embed="rId4" cstate="print"/>
          <a:srcRect/>
          <a:stretch>
            <a:fillRect/>
          </a:stretch>
        </p:blipFill>
        <p:spPr bwMode="auto">
          <a:xfrm>
            <a:off x="7239000" y="6019800"/>
            <a:ext cx="1108362" cy="533400"/>
          </a:xfrm>
          <a:prstGeom prst="rect">
            <a:avLst/>
          </a:prstGeom>
          <a:noFill/>
          <a:ln w="9525">
            <a:noFill/>
            <a:miter lim="800000"/>
            <a:headEnd/>
            <a:tailEnd/>
          </a:ln>
        </p:spPr>
      </p:pic>
      <p:pic>
        <p:nvPicPr>
          <p:cNvPr id="17415" name="Picture 90"/>
          <p:cNvPicPr>
            <a:picLocks noChangeAspect="1" noChangeArrowheads="1"/>
          </p:cNvPicPr>
          <p:nvPr/>
        </p:nvPicPr>
        <p:blipFill>
          <a:blip r:embed="rId5" cstate="print"/>
          <a:srcRect/>
          <a:stretch>
            <a:fillRect/>
          </a:stretch>
        </p:blipFill>
        <p:spPr bwMode="auto">
          <a:xfrm>
            <a:off x="4191000" y="5867400"/>
            <a:ext cx="874803" cy="754063"/>
          </a:xfrm>
          <a:prstGeom prst="rect">
            <a:avLst/>
          </a:prstGeom>
          <a:noFill/>
          <a:ln w="9525">
            <a:noFill/>
            <a:miter lim="800000"/>
            <a:headEnd/>
            <a:tailEnd/>
          </a:ln>
        </p:spPr>
      </p:pic>
      <p:pic>
        <p:nvPicPr>
          <p:cNvPr id="17418" name="Picture 12" descr="2006_D_0875.jpg"/>
          <p:cNvPicPr>
            <a:picLocks noChangeAspect="1"/>
          </p:cNvPicPr>
          <p:nvPr/>
        </p:nvPicPr>
        <p:blipFill>
          <a:blip r:embed="rId6" cstate="print"/>
          <a:srcRect/>
          <a:stretch>
            <a:fillRect/>
          </a:stretch>
        </p:blipFill>
        <p:spPr bwMode="auto">
          <a:xfrm>
            <a:off x="0" y="2209800"/>
            <a:ext cx="1981200" cy="1425074"/>
          </a:xfrm>
          <a:prstGeom prst="rect">
            <a:avLst/>
          </a:prstGeom>
          <a:noFill/>
          <a:ln w="9525">
            <a:noFill/>
            <a:miter lim="800000"/>
            <a:headEnd/>
            <a:tailEnd/>
          </a:ln>
        </p:spPr>
      </p:pic>
      <p:pic>
        <p:nvPicPr>
          <p:cNvPr id="13" name="Picture 12" descr="ElkVarleyYNP.jpg"/>
          <p:cNvPicPr/>
          <p:nvPr/>
        </p:nvPicPr>
        <p:blipFill>
          <a:blip r:embed="rId7" cstate="print"/>
          <a:srcRect t="24903" b="9728"/>
          <a:stretch>
            <a:fillRect/>
          </a:stretch>
        </p:blipFill>
        <p:spPr>
          <a:xfrm>
            <a:off x="0" y="4038600"/>
            <a:ext cx="1895475" cy="1400175"/>
          </a:xfrm>
          <a:prstGeom prst="rect">
            <a:avLst/>
          </a:prstGeom>
        </p:spPr>
      </p:pic>
    </p:spTree>
  </p:cSld>
  <p:clrMapOvr>
    <a:masterClrMapping/>
  </p:clrMapOvr>
  <p:transition spd="med"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Time-Series Modeling</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0" name="Picture 12" descr="2006_D_0875.jpg"/>
          <p:cNvPicPr>
            <a:picLocks noChangeAspect="1"/>
          </p:cNvPicPr>
          <p:nvPr/>
        </p:nvPicPr>
        <p:blipFill>
          <a:blip r:embed="rId4" cstate="print"/>
          <a:srcRect/>
          <a:stretch>
            <a:fillRect/>
          </a:stretch>
        </p:blipFill>
        <p:spPr bwMode="auto">
          <a:xfrm>
            <a:off x="0" y="1295400"/>
            <a:ext cx="1981200" cy="1425074"/>
          </a:xfrm>
          <a:prstGeom prst="rect">
            <a:avLst/>
          </a:prstGeom>
          <a:noFill/>
          <a:ln w="9525">
            <a:noFill/>
            <a:miter lim="800000"/>
            <a:headEnd/>
            <a:tailEnd/>
          </a:ln>
        </p:spPr>
      </p:pic>
      <p:pic>
        <p:nvPicPr>
          <p:cNvPr id="11" name="Picture 10" descr="ElkVarleyYNP.jpg"/>
          <p:cNvPicPr/>
          <p:nvPr/>
        </p:nvPicPr>
        <p:blipFill>
          <a:blip r:embed="rId5" cstate="print"/>
          <a:srcRect t="24903" b="9728"/>
          <a:stretch>
            <a:fillRect/>
          </a:stretch>
        </p:blipFill>
        <p:spPr>
          <a:xfrm>
            <a:off x="0" y="3124200"/>
            <a:ext cx="1895475" cy="1400175"/>
          </a:xfrm>
          <a:prstGeom prst="rect">
            <a:avLst/>
          </a:prstGeom>
        </p:spPr>
      </p:pic>
      <p:pic>
        <p:nvPicPr>
          <p:cNvPr id="7" name="Picture 4" descr="Linear, climate pie chart"/>
          <p:cNvPicPr>
            <a:picLocks noChangeAspect="1" noChangeArrowheads="1"/>
          </p:cNvPicPr>
          <p:nvPr/>
        </p:nvPicPr>
        <p:blipFill>
          <a:blip r:embed="rId6" cstate="print"/>
          <a:srcRect/>
          <a:stretch>
            <a:fillRect/>
          </a:stretch>
        </p:blipFill>
        <p:spPr bwMode="auto">
          <a:xfrm>
            <a:off x="2743200" y="914400"/>
            <a:ext cx="5257800" cy="4110038"/>
          </a:xfrm>
          <a:prstGeom prst="rect">
            <a:avLst/>
          </a:prstGeom>
          <a:noFill/>
          <a:ln w="9525">
            <a:noFill/>
            <a:miter lim="800000"/>
            <a:headEnd/>
            <a:tailEnd/>
          </a:ln>
        </p:spPr>
      </p:pic>
      <p:sp>
        <p:nvSpPr>
          <p:cNvPr id="8" name="Text Box 2"/>
          <p:cNvSpPr txBox="1">
            <a:spLocks noChangeArrowheads="1"/>
          </p:cNvSpPr>
          <p:nvPr/>
        </p:nvSpPr>
        <p:spPr bwMode="auto">
          <a:xfrm>
            <a:off x="3200400" y="4572000"/>
            <a:ext cx="5105400" cy="1447800"/>
          </a:xfrm>
          <a:prstGeom prst="rect">
            <a:avLst/>
          </a:prstGeom>
          <a:noFill/>
          <a:ln w="9525">
            <a:noFill/>
            <a:miter lim="800000"/>
            <a:headEnd/>
            <a:tailEnd/>
          </a:ln>
        </p:spPr>
        <p:txBody>
          <a:bodyPr/>
          <a:lstStyle/>
          <a:p>
            <a:r>
              <a:rPr lang="en-US" sz="1900"/>
              <a:t>Fig. 3. Preliminary analyses showing the proportion of a subset of 94 </a:t>
            </a:r>
            <a:r>
              <a:rPr lang="en-US" sz="1900" i="1"/>
              <a:t>Cervus spp. </a:t>
            </a:r>
            <a:r>
              <a:rPr lang="en-US" sz="1900"/>
              <a:t>populations whose best-supported dynamics (using AICc) were described by linear density dependence (vs. “non-linear”) and responded to the NAO (“climate” vs. “no climate”). </a:t>
            </a:r>
          </a:p>
        </p:txBody>
      </p:sp>
    </p:spTree>
  </p:cSld>
  <p:clrMapOvr>
    <a:masterClrMapping/>
  </p:clrMapOvr>
  <p:transition spd="med"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NHTA_Figures2"/>
          <p:cNvPicPr>
            <a:picLocks noChangeAspect="1" noChangeArrowheads="1"/>
          </p:cNvPicPr>
          <p:nvPr/>
        </p:nvPicPr>
        <p:blipFill>
          <a:blip r:embed="rId3" cstate="print"/>
          <a:srcRect/>
          <a:stretch>
            <a:fillRect/>
          </a:stretch>
        </p:blipFill>
        <p:spPr bwMode="auto">
          <a:xfrm>
            <a:off x="1752600" y="533400"/>
            <a:ext cx="6720412" cy="4883894"/>
          </a:xfrm>
          <a:prstGeom prst="rect">
            <a:avLst/>
          </a:prstGeom>
          <a:noFill/>
        </p:spPr>
      </p:pic>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Spatial Synchrony in Population Dynamics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4" cstate="print"/>
          <a:srcRect/>
          <a:stretch>
            <a:fillRect/>
          </a:stretch>
        </p:blipFill>
        <p:spPr bwMode="auto">
          <a:xfrm>
            <a:off x="0" y="0"/>
            <a:ext cx="609600" cy="525463"/>
          </a:xfrm>
          <a:prstGeom prst="rect">
            <a:avLst/>
          </a:prstGeom>
          <a:noFill/>
          <a:ln w="9525">
            <a:noFill/>
            <a:miter lim="800000"/>
            <a:headEnd/>
            <a:tailEnd/>
          </a:ln>
        </p:spPr>
      </p:pic>
      <p:pic>
        <p:nvPicPr>
          <p:cNvPr id="10" name="Picture 12" descr="2006_D_0875.jpg"/>
          <p:cNvPicPr>
            <a:picLocks noChangeAspect="1"/>
          </p:cNvPicPr>
          <p:nvPr/>
        </p:nvPicPr>
        <p:blipFill>
          <a:blip r:embed="rId5" cstate="print"/>
          <a:srcRect/>
          <a:stretch>
            <a:fillRect/>
          </a:stretch>
        </p:blipFill>
        <p:spPr bwMode="auto">
          <a:xfrm>
            <a:off x="0" y="1295400"/>
            <a:ext cx="1981200" cy="1425074"/>
          </a:xfrm>
          <a:prstGeom prst="rect">
            <a:avLst/>
          </a:prstGeom>
          <a:noFill/>
          <a:ln w="9525">
            <a:noFill/>
            <a:miter lim="800000"/>
            <a:headEnd/>
            <a:tailEnd/>
          </a:ln>
        </p:spPr>
      </p:pic>
      <p:pic>
        <p:nvPicPr>
          <p:cNvPr id="11" name="Picture 10" descr="ElkVarleyYNP.jpg"/>
          <p:cNvPicPr/>
          <p:nvPr/>
        </p:nvPicPr>
        <p:blipFill>
          <a:blip r:embed="rId6" cstate="print"/>
          <a:srcRect t="24903" b="9728"/>
          <a:stretch>
            <a:fillRect/>
          </a:stretch>
        </p:blipFill>
        <p:spPr>
          <a:xfrm>
            <a:off x="0" y="3124200"/>
            <a:ext cx="1895475" cy="1400175"/>
          </a:xfrm>
          <a:prstGeom prst="rect">
            <a:avLst/>
          </a:prstGeom>
        </p:spPr>
      </p:pic>
      <p:sp>
        <p:nvSpPr>
          <p:cNvPr id="12" name="Rectangle 11"/>
          <p:cNvSpPr/>
          <p:nvPr/>
        </p:nvSpPr>
        <p:spPr>
          <a:xfrm>
            <a:off x="228600" y="5257800"/>
            <a:ext cx="8991600" cy="1569660"/>
          </a:xfrm>
          <a:prstGeom prst="rect">
            <a:avLst/>
          </a:prstGeom>
        </p:spPr>
        <p:txBody>
          <a:bodyPr wrap="square">
            <a:spAutoFit/>
          </a:bodyPr>
          <a:lstStyle/>
          <a:p>
            <a:pPr lvl="0">
              <a:spcAft>
                <a:spcPts val="1000"/>
              </a:spcAft>
            </a:pPr>
            <a:r>
              <a:rPr kumimoji="0" lang="en-US" sz="1600" b="0" i="0" u="none" strike="noStrike" cap="none" normalizeH="0" baseline="0" dirty="0" smtClean="0">
                <a:ln>
                  <a:noFill/>
                </a:ln>
                <a:solidFill>
                  <a:schemeClr val="tx1"/>
                </a:solidFill>
                <a:effectLst/>
                <a:latin typeface="Calibri" pitchFamily="34" charset="0"/>
                <a:cs typeface="Arial" pitchFamily="34" charset="0"/>
              </a:rPr>
              <a:t>Fig. 6. Map of </a:t>
            </a:r>
            <a:r>
              <a:rPr kumimoji="0" lang="en-US" sz="1600" b="0" i="0" u="none" strike="noStrike" cap="none" normalizeH="0" baseline="0" dirty="0" smtClean="0">
                <a:ln>
                  <a:noFill/>
                </a:ln>
                <a:solidFill>
                  <a:schemeClr val="tx1"/>
                </a:solidFill>
                <a:effectLst/>
                <a:latin typeface="Minion-BoldItalic" charset="0"/>
                <a:cs typeface="Arial" pitchFamily="34" charset="0"/>
              </a:rPr>
              <a:t>hot spots of response to climate for </a:t>
            </a:r>
            <a:r>
              <a:rPr kumimoji="0" lang="en-US" sz="1600" b="0" i="1" u="none" strike="noStrike" cap="none" normalizeH="0" baseline="0" dirty="0" err="1" smtClean="0">
                <a:ln>
                  <a:noFill/>
                </a:ln>
                <a:solidFill>
                  <a:schemeClr val="tx1"/>
                </a:solidFill>
                <a:effectLst/>
                <a:latin typeface="Minion-Bold" charset="0"/>
                <a:cs typeface="Arial" pitchFamily="34" charset="0"/>
              </a:rPr>
              <a:t>Cervus</a:t>
            </a:r>
            <a:r>
              <a:rPr kumimoji="0" lang="en-US" sz="1600" b="0" i="1" u="none" strike="noStrike" cap="none" normalizeH="0" baseline="0" dirty="0" smtClean="0">
                <a:ln>
                  <a:noFill/>
                </a:ln>
                <a:solidFill>
                  <a:schemeClr val="tx1"/>
                </a:solidFill>
                <a:effectLst/>
                <a:latin typeface="Minion-Bold" charset="0"/>
                <a:cs typeface="Arial" pitchFamily="34" charset="0"/>
              </a:rPr>
              <a:t> </a:t>
            </a:r>
            <a:r>
              <a:rPr kumimoji="0" lang="en-US" sz="1600" b="0" i="0" u="none" strike="noStrike" cap="none" normalizeH="0" baseline="0" dirty="0" smtClean="0">
                <a:ln>
                  <a:noFill/>
                </a:ln>
                <a:solidFill>
                  <a:schemeClr val="tx1"/>
                </a:solidFill>
                <a:effectLst/>
                <a:latin typeface="Minion-BoldItalic" charset="0"/>
                <a:cs typeface="Arial" pitchFamily="34" charset="0"/>
              </a:rPr>
              <a:t>(triangles) and </a:t>
            </a:r>
            <a:r>
              <a:rPr kumimoji="0" lang="en-US" sz="1600" b="0" i="1" u="none" strike="noStrike" cap="none" normalizeH="0" baseline="0" dirty="0" err="1" smtClean="0">
                <a:ln>
                  <a:noFill/>
                </a:ln>
                <a:solidFill>
                  <a:schemeClr val="tx1"/>
                </a:solidFill>
                <a:effectLst/>
                <a:latin typeface="Minion-Bold" charset="0"/>
                <a:cs typeface="Arial" pitchFamily="34" charset="0"/>
              </a:rPr>
              <a:t>Rangifer</a:t>
            </a:r>
            <a:r>
              <a:rPr kumimoji="0" lang="en-US" sz="1600" b="0" i="0" u="none" strike="noStrike" cap="none" normalizeH="0" baseline="0" dirty="0" smtClean="0">
                <a:ln>
                  <a:noFill/>
                </a:ln>
                <a:solidFill>
                  <a:schemeClr val="tx1"/>
                </a:solidFill>
                <a:effectLst/>
                <a:latin typeface="Minion-Bold" charset="0"/>
                <a:cs typeface="Arial" pitchFamily="34" charset="0"/>
              </a:rPr>
              <a:t> </a:t>
            </a:r>
            <a:r>
              <a:rPr kumimoji="0" lang="en-US" sz="1600" b="0" i="0" u="none" strike="noStrike" cap="none" normalizeH="0" baseline="0" dirty="0" smtClean="0">
                <a:ln>
                  <a:noFill/>
                </a:ln>
                <a:solidFill>
                  <a:schemeClr val="tx1"/>
                </a:solidFill>
                <a:effectLst/>
                <a:latin typeface="Minion-BoldItalic" charset="0"/>
                <a:cs typeface="Arial" pitchFamily="34" charset="0"/>
              </a:rPr>
              <a:t>(circles) showing the strength of and magnitude (green – negative, red – positive) of the correlation with Northern Hemisphere temperature anomalies (NHTA) and population growth rate. The strength of the relationship between local temperature and a +1 standard deviation (SD) change in the North Atlantic Oscillation (NAO) is shown in the contour bands; a +10 correlation indicates a 1 degree Celsius change in local temperature with a +1 SD change in NAO. From Post et al. (2009).</a:t>
            </a:r>
            <a:endParaRPr kumimoji="0" lang="en-US" sz="4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Population-Weighted Niche Model</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8" name="Picture 12" descr="2006_D_0875.jpg"/>
          <p:cNvPicPr>
            <a:picLocks noChangeAspect="1"/>
          </p:cNvPicPr>
          <p:nvPr/>
        </p:nvPicPr>
        <p:blipFill>
          <a:blip r:embed="rId4" cstate="print"/>
          <a:srcRect/>
          <a:stretch>
            <a:fillRect/>
          </a:stretch>
        </p:blipFill>
        <p:spPr bwMode="auto">
          <a:xfrm>
            <a:off x="0" y="1295400"/>
            <a:ext cx="1981200" cy="1425074"/>
          </a:xfrm>
          <a:prstGeom prst="rect">
            <a:avLst/>
          </a:prstGeom>
          <a:noFill/>
          <a:ln w="9525">
            <a:noFill/>
            <a:miter lim="800000"/>
            <a:headEnd/>
            <a:tailEnd/>
          </a:ln>
        </p:spPr>
      </p:pic>
      <p:pic>
        <p:nvPicPr>
          <p:cNvPr id="9" name="Picture 8" descr="ElkVarleyYNP.jpg"/>
          <p:cNvPicPr/>
          <p:nvPr/>
        </p:nvPicPr>
        <p:blipFill>
          <a:blip r:embed="rId5" cstate="print"/>
          <a:srcRect t="24903" b="9728"/>
          <a:stretch>
            <a:fillRect/>
          </a:stretch>
        </p:blipFill>
        <p:spPr>
          <a:xfrm>
            <a:off x="0" y="3124200"/>
            <a:ext cx="1895475" cy="1400175"/>
          </a:xfrm>
          <a:prstGeom prst="rect">
            <a:avLst/>
          </a:prstGeom>
        </p:spPr>
      </p:pic>
      <p:pic>
        <p:nvPicPr>
          <p:cNvPr id="11" name="Picture 10" descr="fundminreal_hl"/>
          <p:cNvPicPr>
            <a:picLocks noChangeAspect="1" noChangeArrowheads="1"/>
          </p:cNvPicPr>
          <p:nvPr/>
        </p:nvPicPr>
        <p:blipFill>
          <a:blip r:embed="rId6" cstate="print"/>
          <a:srcRect l="8255" t="8199" r="9329" b="8020"/>
          <a:stretch>
            <a:fillRect/>
          </a:stretch>
        </p:blipFill>
        <p:spPr bwMode="auto">
          <a:xfrm>
            <a:off x="1905000" y="762000"/>
            <a:ext cx="4800600" cy="3668470"/>
          </a:xfrm>
          <a:prstGeom prst="rect">
            <a:avLst/>
          </a:prstGeom>
          <a:noFill/>
          <a:ln w="9525">
            <a:noFill/>
            <a:miter lim="800000"/>
            <a:headEnd/>
            <a:tailEnd/>
          </a:ln>
        </p:spPr>
      </p:pic>
      <p:pic>
        <p:nvPicPr>
          <p:cNvPr id="10" name="Picture 2" descr="NHTA_Figures2"/>
          <p:cNvPicPr>
            <a:picLocks noChangeAspect="1" noChangeArrowheads="1"/>
          </p:cNvPicPr>
          <p:nvPr/>
        </p:nvPicPr>
        <p:blipFill>
          <a:blip r:embed="rId7" cstate="print"/>
          <a:srcRect/>
          <a:stretch>
            <a:fillRect/>
          </a:stretch>
        </p:blipFill>
        <p:spPr bwMode="auto">
          <a:xfrm>
            <a:off x="4625520" y="3574306"/>
            <a:ext cx="4518480" cy="3283694"/>
          </a:xfrm>
          <a:prstGeom prst="rect">
            <a:avLst/>
          </a:prstGeom>
          <a:noFill/>
        </p:spPr>
      </p:pic>
    </p:spTree>
  </p:cSld>
  <p:clrMapOvr>
    <a:masterClrMapping/>
  </p:clrMapOvr>
  <p:transition spd="med"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523220"/>
          </a:xfrm>
          <a:prstGeom prst="rect">
            <a:avLst/>
          </a:prstGeom>
          <a:noFill/>
          <a:ln w="9525">
            <a:noFill/>
            <a:miter lim="800000"/>
            <a:headEnd/>
            <a:tailEnd/>
          </a:ln>
        </p:spPr>
        <p:txBody>
          <a:bodyPr>
            <a:spAutoFit/>
          </a:bodyPr>
          <a:lstStyle/>
          <a:p>
            <a:pPr algn="ctr">
              <a:defRPr/>
            </a:pPr>
            <a:r>
              <a:rPr lang="en-US" sz="2800" b="1" dirty="0"/>
              <a:t>Understanding NDVI-Forage relationships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82945" name="Picture 1"/>
          <p:cNvPicPr>
            <a:picLocks noChangeAspect="1" noChangeArrowheads="1"/>
          </p:cNvPicPr>
          <p:nvPr/>
        </p:nvPicPr>
        <p:blipFill>
          <a:blip r:embed="rId4" cstate="print"/>
          <a:srcRect l="22034" t="11864" r="21469" b="20339"/>
          <a:stretch>
            <a:fillRect/>
          </a:stretch>
        </p:blipFill>
        <p:spPr bwMode="auto">
          <a:xfrm>
            <a:off x="304800" y="914400"/>
            <a:ext cx="1905000" cy="3048000"/>
          </a:xfrm>
          <a:prstGeom prst="rect">
            <a:avLst/>
          </a:prstGeom>
          <a:noFill/>
          <a:ln w="9525">
            <a:noFill/>
            <a:miter lim="800000"/>
            <a:headEnd/>
            <a:tailEnd/>
          </a:ln>
          <a:effectLst/>
        </p:spPr>
      </p:pic>
      <p:sp>
        <p:nvSpPr>
          <p:cNvPr id="7" name="Rectangle 6"/>
          <p:cNvSpPr/>
          <p:nvPr/>
        </p:nvSpPr>
        <p:spPr>
          <a:xfrm>
            <a:off x="2438400" y="838200"/>
            <a:ext cx="6400800" cy="5262979"/>
          </a:xfrm>
          <a:prstGeom prst="rect">
            <a:avLst/>
          </a:prstGeom>
        </p:spPr>
        <p:txBody>
          <a:bodyPr wrap="square">
            <a:spAutoFit/>
          </a:bodyPr>
          <a:lstStyle/>
          <a:p>
            <a:pPr marL="342900" indent="-342900">
              <a:buAutoNum type="arabicPeriod"/>
            </a:pPr>
            <a:r>
              <a:rPr lang="en-US" sz="2400" dirty="0" smtClean="0"/>
              <a:t>What does NDVI (&amp; other VI’s) mean for Ungulate energetics?</a:t>
            </a:r>
          </a:p>
          <a:p>
            <a:pPr marL="342900" indent="-342900">
              <a:buAutoNum type="arabicPeriod"/>
            </a:pPr>
            <a:endParaRPr lang="en-US" sz="2400" dirty="0" smtClean="0"/>
          </a:p>
          <a:p>
            <a:pPr marL="342900" indent="-342900">
              <a:buAutoNum type="arabicPeriod"/>
            </a:pPr>
            <a:r>
              <a:rPr lang="en-US" sz="2400" dirty="0" smtClean="0"/>
              <a:t>Key underlying driver of ungulate response to climate change</a:t>
            </a:r>
          </a:p>
          <a:p>
            <a:pPr marL="342900" indent="-342900">
              <a:buAutoNum type="arabicPeriod"/>
            </a:pPr>
            <a:endParaRPr lang="en-US" sz="2400" dirty="0" smtClean="0"/>
          </a:p>
          <a:p>
            <a:pPr marL="342900" indent="-342900">
              <a:buAutoNum type="arabicPeriod"/>
            </a:pPr>
            <a:r>
              <a:rPr lang="en-US" sz="2400" dirty="0" smtClean="0"/>
              <a:t>Forage for ungulate is biomass, quantity and </a:t>
            </a:r>
            <a:r>
              <a:rPr lang="en-US" sz="2400" dirty="0" err="1" smtClean="0"/>
              <a:t>spatio</a:t>
            </a:r>
            <a:r>
              <a:rPr lang="en-US" sz="2400" dirty="0" smtClean="0"/>
              <a:t>-temporal variation</a:t>
            </a:r>
          </a:p>
          <a:p>
            <a:pPr marL="342900" indent="-342900">
              <a:buAutoNum type="arabicPeriod"/>
            </a:pPr>
            <a:endParaRPr lang="en-US" sz="2400" dirty="0" smtClean="0"/>
          </a:p>
          <a:p>
            <a:pPr marL="342900" indent="-342900">
              <a:buAutoNum type="arabicPeriod"/>
            </a:pPr>
            <a:r>
              <a:rPr lang="en-US" sz="2400" dirty="0" smtClean="0"/>
              <a:t>Measure with combined ground-based remote plant cameras, plant forage sampling &amp; remote sensing</a:t>
            </a:r>
          </a:p>
          <a:p>
            <a:pPr marL="342900" indent="-342900">
              <a:buAutoNum type="arabicPeriod"/>
            </a:pPr>
            <a:endParaRPr lang="en-US" sz="2400" dirty="0" smtClean="0"/>
          </a:p>
          <a:p>
            <a:pPr marL="342900" indent="-342900">
              <a:buAutoNum type="arabicPeriod"/>
            </a:pPr>
            <a:r>
              <a:rPr lang="en-US" sz="2400" dirty="0" smtClean="0"/>
              <a:t>Idaho to Greenland latitudinal gradient</a:t>
            </a:r>
            <a:endParaRPr lang="en-US" sz="2400" dirty="0"/>
          </a:p>
        </p:txBody>
      </p:sp>
      <p:pic>
        <p:nvPicPr>
          <p:cNvPr id="8" name="Picture 7" descr="camp4.jpg"/>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0" y="4267200"/>
            <a:ext cx="2253549" cy="1679179"/>
          </a:xfrm>
          <a:prstGeom prst="rect">
            <a:avLst/>
          </a:prstGeom>
        </p:spPr>
      </p:pic>
      <p:sp>
        <p:nvSpPr>
          <p:cNvPr id="9" name="Rectangle 8"/>
          <p:cNvSpPr/>
          <p:nvPr/>
        </p:nvSpPr>
        <p:spPr>
          <a:xfrm>
            <a:off x="0" y="6167735"/>
            <a:ext cx="9283311" cy="461665"/>
          </a:xfrm>
          <a:prstGeom prst="rect">
            <a:avLst/>
          </a:prstGeom>
        </p:spPr>
        <p:txBody>
          <a:bodyPr wrap="none">
            <a:spAutoFit/>
          </a:bodyPr>
          <a:lstStyle/>
          <a:p>
            <a:r>
              <a:rPr lang="en-US" sz="2400" b="1" dirty="0" smtClean="0"/>
              <a:t>Collaborators: Jeff Kerby (PSU), Greg McDermid (</a:t>
            </a:r>
            <a:r>
              <a:rPr lang="en-US" sz="2400" b="1" dirty="0" err="1" smtClean="0"/>
              <a:t>Uof</a:t>
            </a:r>
            <a:r>
              <a:rPr lang="en-US" sz="2400" b="1" dirty="0" smtClean="0"/>
              <a:t> Calgary)</a:t>
            </a:r>
            <a:endParaRPr lang="en-US" sz="2400" b="1" dirty="0"/>
          </a:p>
        </p:txBody>
      </p:sp>
    </p:spTree>
  </p:cSld>
  <p:clrMapOvr>
    <a:masterClrMapping/>
  </p:clrMapOvr>
  <p:transition spd="med"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523220"/>
          </a:xfrm>
          <a:prstGeom prst="rect">
            <a:avLst/>
          </a:prstGeom>
          <a:noFill/>
          <a:ln w="9525">
            <a:noFill/>
            <a:miter lim="800000"/>
            <a:headEnd/>
            <a:tailEnd/>
          </a:ln>
        </p:spPr>
        <p:txBody>
          <a:bodyPr>
            <a:spAutoFit/>
          </a:bodyPr>
          <a:lstStyle/>
          <a:p>
            <a:pPr algn="ctr">
              <a:defRPr/>
            </a:pPr>
            <a:r>
              <a:rPr lang="en-US" sz="2800" b="1" dirty="0"/>
              <a:t>Understanding NDVI-Forage relationships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4" name="Picture 13" descr="plantcam.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04800" y="761999"/>
            <a:ext cx="7772400" cy="5810229"/>
          </a:xfrm>
          <a:prstGeom prst="rect">
            <a:avLst/>
          </a:prstGeom>
        </p:spPr>
      </p:pic>
    </p:spTree>
  </p:cSld>
  <p:clrMapOvr>
    <a:masterClrMapping/>
  </p:clrMapOvr>
  <p:transition spd="med"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24 at 4.46.18 PM.png"/>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1215472" y="0"/>
            <a:ext cx="5934808" cy="6858000"/>
          </a:xfrm>
          <a:prstGeom prst="rect">
            <a:avLst/>
          </a:prstGeom>
        </p:spPr>
      </p:pic>
      <p:sp>
        <p:nvSpPr>
          <p:cNvPr id="3" name="TextBox 2"/>
          <p:cNvSpPr txBox="1"/>
          <p:nvPr/>
        </p:nvSpPr>
        <p:spPr>
          <a:xfrm>
            <a:off x="7279995" y="6178905"/>
            <a:ext cx="1707506" cy="369332"/>
          </a:xfrm>
          <a:prstGeom prst="rect">
            <a:avLst/>
          </a:prstGeom>
          <a:noFill/>
        </p:spPr>
        <p:txBody>
          <a:bodyPr wrap="none" rtlCol="0">
            <a:spAutoFit/>
          </a:bodyPr>
          <a:lstStyle/>
          <a:p>
            <a:r>
              <a:rPr lang="en-US" dirty="0" err="1" smtClean="0"/>
              <a:t>Senft</a:t>
            </a:r>
            <a:r>
              <a:rPr lang="en-US" dirty="0" smtClean="0"/>
              <a:t> et al. 1987</a:t>
            </a:r>
            <a:endParaRPr lang="en-US" dirty="0"/>
          </a:p>
        </p:txBody>
      </p:sp>
      <p:pic>
        <p:nvPicPr>
          <p:cNvPr id="6" name="Picture 5" descr="camp4.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1652035" y="3641003"/>
            <a:ext cx="2253549" cy="1679179"/>
          </a:xfrm>
          <a:prstGeom prst="rect">
            <a:avLst/>
          </a:prstGeom>
        </p:spPr>
      </p:pic>
      <p:pic>
        <p:nvPicPr>
          <p:cNvPr id="7" name="Picture 6" descr="Screen Shot 2012-02-26 at 3.18.09 PM.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865187" y="0"/>
            <a:ext cx="4608298" cy="2571750"/>
          </a:xfrm>
          <a:prstGeom prst="rect">
            <a:avLst/>
          </a:prstGeom>
        </p:spPr>
      </p:pic>
      <p:pic>
        <p:nvPicPr>
          <p:cNvPr id="5" name="Picture 4" descr="telperion.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3127375" y="2046454"/>
            <a:ext cx="2842784" cy="1777109"/>
          </a:xfrm>
          <a:prstGeom prst="rect">
            <a:avLst/>
          </a:prstGeom>
        </p:spPr>
      </p:pic>
      <p:sp>
        <p:nvSpPr>
          <p:cNvPr id="8" name="Rectangle 7"/>
          <p:cNvSpPr/>
          <p:nvPr/>
        </p:nvSpPr>
        <p:spPr>
          <a:xfrm>
            <a:off x="4768198" y="-7938"/>
            <a:ext cx="2379941" cy="369332"/>
          </a:xfrm>
          <a:prstGeom prst="rect">
            <a:avLst/>
          </a:prstGeom>
        </p:spPr>
        <p:txBody>
          <a:bodyPr wrap="none">
            <a:spAutoFit/>
          </a:bodyPr>
          <a:lstStyle/>
          <a:p>
            <a:r>
              <a:rPr lang="en-US" dirty="0">
                <a:solidFill>
                  <a:schemeClr val="bg2"/>
                </a:solidFill>
              </a:rPr>
              <a:t>An </a:t>
            </a:r>
            <a:r>
              <a:rPr lang="en-US" dirty="0" smtClean="0">
                <a:solidFill>
                  <a:schemeClr val="bg2"/>
                </a:solidFill>
              </a:rPr>
              <a:t>Ecological </a:t>
            </a:r>
            <a:r>
              <a:rPr lang="en-US" dirty="0">
                <a:solidFill>
                  <a:schemeClr val="bg2"/>
                </a:solidFill>
              </a:rPr>
              <a:t>Hierarchy</a:t>
            </a:r>
          </a:p>
        </p:txBody>
      </p:sp>
    </p:spTree>
    <p:extLst>
      <p:ext uri="{BB962C8B-B14F-4D97-AF65-F5344CB8AC3E}">
        <p14:creationId xmlns="" xmlns:p14="http://schemas.microsoft.com/office/powerpoint/2010/main" val="2485313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26 at 6.54.43 PM.png"/>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1510041" y="0"/>
            <a:ext cx="10744043" cy="6877934"/>
          </a:xfrm>
          <a:prstGeom prst="rect">
            <a:avLst/>
          </a:prstGeom>
        </p:spPr>
      </p:pic>
      <p:sp>
        <p:nvSpPr>
          <p:cNvPr id="3" name="TextBox 2"/>
          <p:cNvSpPr txBox="1"/>
          <p:nvPr/>
        </p:nvSpPr>
        <p:spPr>
          <a:xfrm>
            <a:off x="2868426" y="799060"/>
            <a:ext cx="2700942" cy="369332"/>
          </a:xfrm>
          <a:prstGeom prst="rect">
            <a:avLst/>
          </a:prstGeom>
          <a:noFill/>
        </p:spPr>
        <p:txBody>
          <a:bodyPr wrap="none" rtlCol="0">
            <a:spAutoFit/>
          </a:bodyPr>
          <a:lstStyle/>
          <a:p>
            <a:r>
              <a:rPr lang="en-US" dirty="0" smtClean="0">
                <a:solidFill>
                  <a:srgbClr val="FFFFFF"/>
                </a:solidFill>
              </a:rPr>
              <a:t>MODIS + </a:t>
            </a:r>
            <a:r>
              <a:rPr lang="en-US" dirty="0" err="1" smtClean="0">
                <a:solidFill>
                  <a:srgbClr val="FFFFFF"/>
                </a:solidFill>
              </a:rPr>
              <a:t>Landcover</a:t>
            </a:r>
            <a:r>
              <a:rPr lang="en-US" dirty="0" smtClean="0">
                <a:solidFill>
                  <a:srgbClr val="FFFFFF"/>
                </a:solidFill>
              </a:rPr>
              <a:t> + DEM</a:t>
            </a:r>
            <a:endParaRPr lang="en-US" dirty="0">
              <a:solidFill>
                <a:srgbClr val="FFFFFF"/>
              </a:solidFill>
            </a:endParaRPr>
          </a:p>
        </p:txBody>
      </p:sp>
    </p:spTree>
    <p:extLst>
      <p:ext uri="{BB962C8B-B14F-4D97-AF65-F5344CB8AC3E}">
        <p14:creationId xmlns="" xmlns:p14="http://schemas.microsoft.com/office/powerpoint/2010/main" val="3644497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lperion.jpg"/>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32873" y="0"/>
            <a:ext cx="10970521" cy="6858000"/>
          </a:xfrm>
          <a:prstGeom prst="rect">
            <a:avLst/>
          </a:prstGeom>
        </p:spPr>
      </p:pic>
      <p:sp>
        <p:nvSpPr>
          <p:cNvPr id="5" name="Rectangle 4"/>
          <p:cNvSpPr/>
          <p:nvPr/>
        </p:nvSpPr>
        <p:spPr>
          <a:xfrm>
            <a:off x="1475184" y="4421188"/>
            <a:ext cx="843757" cy="36512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9337" y="5508625"/>
            <a:ext cx="851694" cy="28575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06716" y="4421188"/>
            <a:ext cx="645319" cy="30162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767485" y="5365750"/>
            <a:ext cx="3796044" cy="369332"/>
          </a:xfrm>
          <a:prstGeom prst="rect">
            <a:avLst/>
          </a:prstGeom>
          <a:noFill/>
        </p:spPr>
        <p:txBody>
          <a:bodyPr wrap="none" rtlCol="0">
            <a:spAutoFit/>
          </a:bodyPr>
          <a:lstStyle/>
          <a:p>
            <a:r>
              <a:rPr lang="en-US" dirty="0" smtClean="0">
                <a:solidFill>
                  <a:srgbClr val="FFFFFF"/>
                </a:solidFill>
              </a:rPr>
              <a:t>Point and Shoot Camera (CHDK Hack?)</a:t>
            </a:r>
            <a:endParaRPr lang="en-US" dirty="0">
              <a:solidFill>
                <a:srgbClr val="FFFFFF"/>
              </a:solidFill>
            </a:endParaRPr>
          </a:p>
        </p:txBody>
      </p:sp>
    </p:spTree>
    <p:extLst>
      <p:ext uri="{BB962C8B-B14F-4D97-AF65-F5344CB8AC3E}">
        <p14:creationId xmlns="" xmlns:p14="http://schemas.microsoft.com/office/powerpoint/2010/main" val="1501677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2-26 at 5.31.19 PM.png"/>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5162599" y="0"/>
            <a:ext cx="3831105" cy="4460875"/>
          </a:xfrm>
          <a:prstGeom prst="rect">
            <a:avLst/>
          </a:prstGeom>
        </p:spPr>
      </p:pic>
      <p:pic>
        <p:nvPicPr>
          <p:cNvPr id="3" name="Picture 2" descr="Screen Shot 2012-02-26 at 5.32.29 PM.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0" y="0"/>
            <a:ext cx="4397154" cy="3279330"/>
          </a:xfrm>
          <a:prstGeom prst="rect">
            <a:avLst/>
          </a:prstGeom>
        </p:spPr>
      </p:pic>
      <p:pic>
        <p:nvPicPr>
          <p:cNvPr id="4" name="Picture 3" descr="Screen Shot 2012-02-26 at 5.33.04 PM.png"/>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752948" y="3754438"/>
            <a:ext cx="3644206" cy="2921000"/>
          </a:xfrm>
          <a:prstGeom prst="rect">
            <a:avLst/>
          </a:prstGeom>
        </p:spPr>
      </p:pic>
      <p:sp>
        <p:nvSpPr>
          <p:cNvPr id="5" name="TextBox 4"/>
          <p:cNvSpPr txBox="1"/>
          <p:nvPr/>
        </p:nvSpPr>
        <p:spPr>
          <a:xfrm>
            <a:off x="6824698" y="6490772"/>
            <a:ext cx="2319302" cy="369332"/>
          </a:xfrm>
          <a:prstGeom prst="rect">
            <a:avLst/>
          </a:prstGeom>
          <a:noFill/>
        </p:spPr>
        <p:txBody>
          <a:bodyPr wrap="none" rtlCol="0">
            <a:spAutoFit/>
          </a:bodyPr>
          <a:lstStyle/>
          <a:p>
            <a:r>
              <a:rPr lang="en-US" dirty="0" err="1"/>
              <a:t>Migliavacca</a:t>
            </a:r>
            <a:r>
              <a:rPr lang="en-US" dirty="0"/>
              <a:t> </a:t>
            </a:r>
            <a:r>
              <a:rPr lang="en-US" dirty="0" smtClean="0"/>
              <a:t>et al. 2011</a:t>
            </a:r>
            <a:endParaRPr lang="en-US" dirty="0"/>
          </a:p>
        </p:txBody>
      </p:sp>
      <p:pic>
        <p:nvPicPr>
          <p:cNvPr id="6" name="Picture 5" descr="Screen Shot 2012-02-26 at 10.04.04 PM.png"/>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6040909" y="6127373"/>
            <a:ext cx="2324100" cy="393700"/>
          </a:xfrm>
          <a:prstGeom prst="rect">
            <a:avLst/>
          </a:prstGeom>
        </p:spPr>
      </p:pic>
      <p:pic>
        <p:nvPicPr>
          <p:cNvPr id="7" name="Picture 6" descr="Screen Shot 2012-02-26 at 10.04.25 PM.png"/>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6040909" y="4460875"/>
            <a:ext cx="2324100" cy="1701800"/>
          </a:xfrm>
          <a:prstGeom prst="rect">
            <a:avLst/>
          </a:prstGeom>
        </p:spPr>
      </p:pic>
      <p:sp>
        <p:nvSpPr>
          <p:cNvPr id="8" name="TextBox 7"/>
          <p:cNvSpPr txBox="1"/>
          <p:nvPr/>
        </p:nvSpPr>
        <p:spPr>
          <a:xfrm>
            <a:off x="1641140" y="3320550"/>
            <a:ext cx="1757099" cy="369332"/>
          </a:xfrm>
          <a:prstGeom prst="rect">
            <a:avLst/>
          </a:prstGeom>
          <a:noFill/>
        </p:spPr>
        <p:txBody>
          <a:bodyPr wrap="none" rtlCol="0">
            <a:spAutoFit/>
          </a:bodyPr>
          <a:lstStyle/>
          <a:p>
            <a:r>
              <a:rPr lang="en-US" dirty="0" smtClean="0">
                <a:solidFill>
                  <a:srgbClr val="FFFFFF"/>
                </a:solidFill>
              </a:rPr>
              <a:t>Alpine Grassland</a:t>
            </a:r>
            <a:endParaRPr lang="en-US" dirty="0">
              <a:solidFill>
                <a:srgbClr val="FFFFFF"/>
              </a:solidFill>
            </a:endParaRPr>
          </a:p>
        </p:txBody>
      </p:sp>
    </p:spTree>
    <p:extLst>
      <p:ext uri="{BB962C8B-B14F-4D97-AF65-F5344CB8AC3E}">
        <p14:creationId xmlns="" xmlns:p14="http://schemas.microsoft.com/office/powerpoint/2010/main" val="1293439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523220"/>
          </a:xfrm>
          <a:prstGeom prst="rect">
            <a:avLst/>
          </a:prstGeom>
          <a:noFill/>
          <a:ln w="9525">
            <a:noFill/>
            <a:miter lim="800000"/>
            <a:headEnd/>
            <a:tailEnd/>
          </a:ln>
        </p:spPr>
        <p:txBody>
          <a:bodyPr>
            <a:spAutoFit/>
          </a:bodyPr>
          <a:lstStyle/>
          <a:p>
            <a:pPr algn="ctr">
              <a:defRPr/>
            </a:pPr>
            <a:r>
              <a:rPr lang="en-US" sz="2800" b="1" dirty="0"/>
              <a:t>Understanding NDVI-Forage relationships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4" cstate="print"/>
          <a:srcRect/>
          <a:stretch>
            <a:fillRect/>
          </a:stretch>
        </p:blipFill>
        <p:spPr bwMode="auto">
          <a:xfrm>
            <a:off x="0" y="0"/>
            <a:ext cx="609600" cy="525463"/>
          </a:xfrm>
          <a:prstGeom prst="rect">
            <a:avLst/>
          </a:prstGeom>
          <a:noFill/>
          <a:ln w="9525">
            <a:noFill/>
            <a:miter lim="800000"/>
            <a:headEnd/>
            <a:tailEnd/>
          </a:ln>
        </p:spPr>
      </p:pic>
      <p:pic>
        <p:nvPicPr>
          <p:cNvPr id="82945" name="Picture 1"/>
          <p:cNvPicPr>
            <a:picLocks noChangeAspect="1" noChangeArrowheads="1"/>
          </p:cNvPicPr>
          <p:nvPr/>
        </p:nvPicPr>
        <p:blipFill>
          <a:blip r:embed="rId5" cstate="print"/>
          <a:srcRect l="22034" t="11864" r="21469" b="20339"/>
          <a:stretch>
            <a:fillRect/>
          </a:stretch>
        </p:blipFill>
        <p:spPr bwMode="auto">
          <a:xfrm>
            <a:off x="304800" y="914400"/>
            <a:ext cx="1905000" cy="3048000"/>
          </a:xfrm>
          <a:prstGeom prst="rect">
            <a:avLst/>
          </a:prstGeom>
          <a:noFill/>
          <a:ln w="9525">
            <a:noFill/>
            <a:miter lim="800000"/>
            <a:headEnd/>
            <a:tailEnd/>
          </a:ln>
          <a:effectLst/>
        </p:spPr>
      </p:pic>
      <p:pic>
        <p:nvPicPr>
          <p:cNvPr id="13" name="Shep.wmv">
            <a:hlinkClick r:id="" action="ppaction://media"/>
          </p:cNvPr>
          <p:cNvPicPr>
            <a:picLocks noRot="1" noChangeAspect="1"/>
          </p:cNvPicPr>
          <p:nvPr>
            <a:videoFile r:link="rId1"/>
          </p:nvPr>
        </p:nvPicPr>
        <p:blipFill>
          <a:blip r:embed="rId6" cstate="print"/>
          <a:stretch>
            <a:fillRect/>
          </a:stretch>
        </p:blipFill>
        <p:spPr>
          <a:xfrm>
            <a:off x="2590800" y="1066800"/>
            <a:ext cx="6096000" cy="4572000"/>
          </a:xfrm>
          <a:prstGeom prst="rect">
            <a:avLst/>
          </a:prstGeom>
        </p:spPr>
      </p:pic>
    </p:spTree>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584775"/>
          </a:xfrm>
          <a:prstGeom prst="rect">
            <a:avLst/>
          </a:prstGeom>
          <a:noFill/>
          <a:ln w="9525">
            <a:noFill/>
            <a:miter lim="800000"/>
            <a:headEnd/>
            <a:tailEnd/>
          </a:ln>
        </p:spPr>
        <p:txBody>
          <a:bodyPr>
            <a:spAutoFit/>
          </a:bodyPr>
          <a:lstStyle/>
          <a:p>
            <a:pPr algn="ctr">
              <a:defRPr/>
            </a:pPr>
            <a:r>
              <a:rPr lang="en-US" sz="3200" b="1" dirty="0" smtClean="0">
                <a:latin typeface="Arial" pitchFamily="34" charset="0"/>
                <a:cs typeface="Arial" pitchFamily="34" charset="0"/>
              </a:rPr>
              <a:t>Overview</a:t>
            </a:r>
            <a:endParaRPr lang="en-US" sz="2400"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7417" name="Picture 97" descr="R:\Exogroups\HebLab\SharedPhotos\Ungulates\elk\bullelk.jpg"/>
          <p:cNvPicPr>
            <a:picLocks noChangeAspect="1" noChangeArrowheads="1"/>
          </p:cNvPicPr>
          <p:nvPr/>
        </p:nvPicPr>
        <p:blipFill>
          <a:blip r:embed="rId4" cstate="print"/>
          <a:srcRect/>
          <a:stretch>
            <a:fillRect/>
          </a:stretch>
        </p:blipFill>
        <p:spPr bwMode="auto">
          <a:xfrm>
            <a:off x="0" y="3124200"/>
            <a:ext cx="1447800" cy="955675"/>
          </a:xfrm>
          <a:prstGeom prst="rect">
            <a:avLst/>
          </a:prstGeom>
          <a:noFill/>
          <a:ln w="9525">
            <a:noFill/>
            <a:miter lim="800000"/>
            <a:headEnd/>
            <a:tailEnd/>
          </a:ln>
        </p:spPr>
      </p:pic>
      <p:pic>
        <p:nvPicPr>
          <p:cNvPr id="17418" name="Picture 12" descr="2006_D_0875.jpg"/>
          <p:cNvPicPr>
            <a:picLocks noChangeAspect="1"/>
          </p:cNvPicPr>
          <p:nvPr/>
        </p:nvPicPr>
        <p:blipFill>
          <a:blip r:embed="rId5" cstate="print"/>
          <a:srcRect/>
          <a:stretch>
            <a:fillRect/>
          </a:stretch>
        </p:blipFill>
        <p:spPr bwMode="auto">
          <a:xfrm>
            <a:off x="0" y="1549400"/>
            <a:ext cx="1447800" cy="1041400"/>
          </a:xfrm>
          <a:prstGeom prst="rect">
            <a:avLst/>
          </a:prstGeom>
          <a:noFill/>
          <a:ln w="9525">
            <a:noFill/>
            <a:miter lim="800000"/>
            <a:headEnd/>
            <a:tailEnd/>
          </a:ln>
        </p:spPr>
      </p:pic>
      <p:sp>
        <p:nvSpPr>
          <p:cNvPr id="55297" name="Rectangle 1"/>
          <p:cNvSpPr>
            <a:spLocks noChangeArrowheads="1"/>
          </p:cNvSpPr>
          <p:nvPr/>
        </p:nvSpPr>
        <p:spPr bwMode="auto">
          <a:xfrm>
            <a:off x="1676400" y="1027867"/>
            <a:ext cx="7010400" cy="5601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How do </a:t>
            </a:r>
            <a:r>
              <a:rPr kumimoji="0" lang="en-US" sz="2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landuse</a:t>
            </a: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climatic change differentially affect the environmental niche of species throughout their ranges?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sz="2000" b="1" dirty="0">
              <a:latin typeface="Arial" pitchFamily="34" charset="0"/>
              <a:cs typeface="Arial" pitchFamily="34" charset="0"/>
            </a:endParaRPr>
          </a:p>
          <a:p>
            <a:pPr marL="342900" indent="-342900" algn="just" eaLnBrk="0" hangingPunct="0">
              <a:buFont typeface="+mj-lt"/>
              <a:buAutoNum type="arabicPeriod"/>
            </a:pPr>
            <a:r>
              <a:rPr lang="en-US" sz="2000" b="1" dirty="0">
                <a:latin typeface="Arial" pitchFamily="34" charset="0"/>
                <a:cs typeface="Arial" pitchFamily="34" charset="0"/>
              </a:rPr>
              <a:t>How does the strength of </a:t>
            </a:r>
            <a:r>
              <a:rPr lang="en-US" sz="2000" b="1" dirty="0" err="1">
                <a:latin typeface="Arial" pitchFamily="34" charset="0"/>
                <a:cs typeface="Arial" pitchFamily="34" charset="0"/>
              </a:rPr>
              <a:t>abiotic</a:t>
            </a:r>
            <a:r>
              <a:rPr lang="en-US" sz="2000" b="1" dirty="0">
                <a:latin typeface="Arial" pitchFamily="34" charset="0"/>
                <a:cs typeface="Arial" pitchFamily="34" charset="0"/>
              </a:rPr>
              <a:t> (climatic) factors vary across the range of an entire species distribution after accounting for biotic interactions (species interactions and resource dynamics)? </a:t>
            </a:r>
            <a:endParaRPr lang="en-US" sz="2000" dirty="0">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sz="2000" dirty="0">
              <a:latin typeface="Arial" pitchFamily="34" charset="0"/>
              <a:cs typeface="Arial" pitchFamily="34" charset="0"/>
            </a:endParaRPr>
          </a:p>
          <a:p>
            <a:pPr marL="342900" indent="-342900" algn="just" eaLnBrk="0" hangingPunct="0">
              <a:buFont typeface="+mj-lt"/>
              <a:buAutoNum type="arabicPeriod"/>
            </a:pPr>
            <a:r>
              <a:rPr lang="en-US" sz="2000" b="1" dirty="0">
                <a:latin typeface="Arial" pitchFamily="34" charset="0"/>
                <a:cs typeface="Arial" pitchFamily="34" charset="0"/>
              </a:rPr>
              <a:t>How does the spatial scale of population synchrony in </a:t>
            </a:r>
            <a:r>
              <a:rPr lang="en-US" sz="2000" b="1" i="1" dirty="0" err="1">
                <a:latin typeface="Arial" pitchFamily="34" charset="0"/>
                <a:cs typeface="Arial" pitchFamily="34" charset="0"/>
              </a:rPr>
              <a:t>Cervus</a:t>
            </a:r>
            <a:r>
              <a:rPr lang="en-US" sz="2000" b="1" dirty="0">
                <a:latin typeface="Arial" pitchFamily="34" charset="0"/>
                <a:cs typeface="Arial" pitchFamily="34" charset="0"/>
              </a:rPr>
              <a:t> vary with of climatic warming?</a:t>
            </a:r>
            <a:endParaRPr lang="en-US" sz="2000" dirty="0">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lang="en-US" sz="2000" dirty="0">
              <a:latin typeface="Arial" pitchFamily="34" charset="0"/>
              <a:cs typeface="Arial" pitchFamily="34" charset="0"/>
            </a:endParaRPr>
          </a:p>
          <a:p>
            <a:pPr marL="342900" indent="-342900" algn="just" eaLnBrk="0" hangingPunct="0">
              <a:buFont typeface="+mj-lt"/>
              <a:buAutoNum type="arabicPeriod"/>
            </a:pPr>
            <a:r>
              <a:rPr lang="en-US" sz="2000" b="1" dirty="0" smtClean="0">
                <a:latin typeface="Arial" pitchFamily="34" charset="0"/>
                <a:cs typeface="Arial" pitchFamily="34" charset="0"/>
              </a:rPr>
              <a:t>How do the influences of biotic and </a:t>
            </a:r>
            <a:r>
              <a:rPr lang="en-US" sz="2000" b="1" dirty="0" err="1" smtClean="0">
                <a:latin typeface="Arial" pitchFamily="34" charset="0"/>
                <a:cs typeface="Arial" pitchFamily="34" charset="0"/>
              </a:rPr>
              <a:t>abiotic</a:t>
            </a:r>
            <a:r>
              <a:rPr lang="en-US" sz="2000" b="1" dirty="0" smtClean="0">
                <a:latin typeface="Arial" pitchFamily="34" charset="0"/>
                <a:cs typeface="Arial" pitchFamily="34" charset="0"/>
              </a:rPr>
              <a:t> factors in dynamics vary spatially and temporally at a global scale?</a:t>
            </a:r>
            <a:endParaRPr lang="en-US" sz="2000" dirty="0" smtClean="0">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Progress Update</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0" name="Picture 12" descr="2006_D_0875.jpg"/>
          <p:cNvPicPr>
            <a:picLocks noChangeAspect="1"/>
          </p:cNvPicPr>
          <p:nvPr/>
        </p:nvPicPr>
        <p:blipFill>
          <a:blip r:embed="rId4" cstate="print"/>
          <a:srcRect/>
          <a:stretch>
            <a:fillRect/>
          </a:stretch>
        </p:blipFill>
        <p:spPr bwMode="auto">
          <a:xfrm>
            <a:off x="0" y="1295400"/>
            <a:ext cx="1981200" cy="1425074"/>
          </a:xfrm>
          <a:prstGeom prst="rect">
            <a:avLst/>
          </a:prstGeom>
          <a:noFill/>
          <a:ln w="9525">
            <a:noFill/>
            <a:miter lim="800000"/>
            <a:headEnd/>
            <a:tailEnd/>
          </a:ln>
        </p:spPr>
      </p:pic>
      <p:pic>
        <p:nvPicPr>
          <p:cNvPr id="11" name="Picture 10" descr="ElkVarleyYNP.jpg"/>
          <p:cNvPicPr/>
          <p:nvPr/>
        </p:nvPicPr>
        <p:blipFill>
          <a:blip r:embed="rId5" cstate="print"/>
          <a:srcRect t="24903" b="9728"/>
          <a:stretch>
            <a:fillRect/>
          </a:stretch>
        </p:blipFill>
        <p:spPr>
          <a:xfrm>
            <a:off x="0" y="3124200"/>
            <a:ext cx="1895475" cy="1400175"/>
          </a:xfrm>
          <a:prstGeom prst="rect">
            <a:avLst/>
          </a:prstGeom>
        </p:spPr>
      </p:pic>
      <p:sp>
        <p:nvSpPr>
          <p:cNvPr id="7" name="Rectangle 6"/>
          <p:cNvSpPr/>
          <p:nvPr/>
        </p:nvSpPr>
        <p:spPr>
          <a:xfrm>
            <a:off x="2209800" y="1266885"/>
            <a:ext cx="6172200" cy="4524315"/>
          </a:xfrm>
          <a:prstGeom prst="rect">
            <a:avLst/>
          </a:prstGeom>
        </p:spPr>
        <p:txBody>
          <a:bodyPr wrap="square">
            <a:spAutoFit/>
          </a:bodyPr>
          <a:lstStyle/>
          <a:p>
            <a:pPr marL="342900" indent="-342900">
              <a:buAutoNum type="arabicPeriod"/>
            </a:pPr>
            <a:r>
              <a:rPr lang="en-US" sz="2400" dirty="0" smtClean="0"/>
              <a:t>Ungulate time-series acquisition (Hebblewhite, Post)</a:t>
            </a:r>
          </a:p>
          <a:p>
            <a:pPr marL="342900" indent="-342900">
              <a:buAutoNum type="arabicPeriod"/>
            </a:pPr>
            <a:endParaRPr lang="en-US" sz="2400" dirty="0" smtClean="0"/>
          </a:p>
          <a:p>
            <a:pPr marL="342900" indent="-342900">
              <a:buAutoNum type="arabicPeriod"/>
            </a:pPr>
            <a:r>
              <a:rPr lang="en-US" sz="2400" dirty="0" smtClean="0"/>
              <a:t>Ungulate niche modeling for woodland caribou, data-acquisition for </a:t>
            </a:r>
            <a:r>
              <a:rPr lang="en-US" sz="2400" dirty="0" err="1" smtClean="0"/>
              <a:t>barrenground</a:t>
            </a:r>
            <a:r>
              <a:rPr lang="en-US" sz="2400" dirty="0" smtClean="0"/>
              <a:t> (Hebblewhite)</a:t>
            </a:r>
          </a:p>
          <a:p>
            <a:pPr marL="342900" indent="-342900">
              <a:buAutoNum type="arabicPeriod"/>
            </a:pPr>
            <a:endParaRPr lang="en-US" sz="2400" dirty="0" smtClean="0"/>
          </a:p>
          <a:p>
            <a:pPr marL="342900" indent="-342900">
              <a:buAutoNum type="arabicPeriod"/>
            </a:pPr>
            <a:r>
              <a:rPr lang="en-US" sz="2400" dirty="0" smtClean="0"/>
              <a:t>NDVI/VI data acquisition for time-series (M. Zhao, Running)</a:t>
            </a:r>
          </a:p>
          <a:p>
            <a:pPr marL="342900" indent="-342900">
              <a:buAutoNum type="arabicPeriod"/>
            </a:pPr>
            <a:endParaRPr lang="en-US" sz="2400" dirty="0" smtClean="0"/>
          </a:p>
          <a:p>
            <a:pPr marL="342900" indent="-342900">
              <a:buAutoNum type="arabicPeriod"/>
            </a:pPr>
            <a:r>
              <a:rPr lang="en-US" sz="2400" dirty="0" smtClean="0"/>
              <a:t>Forage-NDVI relationship sampling summer 2011 (Post, Hebblewhite) </a:t>
            </a:r>
          </a:p>
        </p:txBody>
      </p:sp>
    </p:spTree>
  </p:cSld>
  <p:clrMapOvr>
    <a:masterClrMapping/>
  </p:clrMapOvr>
  <p:transition spd="med"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Biodiversity Monitoring Thoughts…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35842" name="Picture 2" descr="C:\Users\mark.hebblewhite\Pictures\Travel\2012-01-19 borneo\bestfinal\Long Tuyo (10).JPG"/>
          <p:cNvPicPr>
            <a:picLocks noChangeAspect="1" noChangeArrowheads="1"/>
          </p:cNvPicPr>
          <p:nvPr/>
        </p:nvPicPr>
        <p:blipFill>
          <a:blip r:embed="rId3" cstate="print"/>
          <a:srcRect/>
          <a:stretch>
            <a:fillRect/>
          </a:stretch>
        </p:blipFill>
        <p:spPr bwMode="auto">
          <a:xfrm>
            <a:off x="457200" y="685800"/>
            <a:ext cx="8610600" cy="6457950"/>
          </a:xfrm>
          <a:prstGeom prst="rect">
            <a:avLst/>
          </a:prstGeom>
          <a:noFill/>
        </p:spPr>
      </p:pic>
      <p:pic>
        <p:nvPicPr>
          <p:cNvPr id="35844" name="Picture 4"/>
          <p:cNvPicPr>
            <a:picLocks noChangeAspect="1" noChangeArrowheads="1"/>
          </p:cNvPicPr>
          <p:nvPr/>
        </p:nvPicPr>
        <p:blipFill>
          <a:blip r:embed="rId4" cstate="print"/>
          <a:srcRect l="7222" t="17778" r="7778" b="33333"/>
          <a:stretch>
            <a:fillRect/>
          </a:stretch>
        </p:blipFill>
        <p:spPr bwMode="auto">
          <a:xfrm>
            <a:off x="0" y="838200"/>
            <a:ext cx="6172200" cy="2218765"/>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0" y="0"/>
            <a:ext cx="9144000" cy="492443"/>
          </a:xfrm>
          <a:prstGeom prst="rect">
            <a:avLst/>
          </a:prstGeom>
          <a:noFill/>
          <a:ln w="9525">
            <a:noFill/>
            <a:miter lim="800000"/>
            <a:headEnd/>
            <a:tailEnd/>
          </a:ln>
        </p:spPr>
        <p:txBody>
          <a:bodyPr wrap="square">
            <a:spAutoFit/>
          </a:bodyPr>
          <a:lstStyle/>
          <a:p>
            <a:pPr algn="ctr">
              <a:defRPr/>
            </a:pPr>
            <a:r>
              <a:rPr lang="en-US" sz="2600" b="1" dirty="0" smtClean="0">
                <a:latin typeface="Arial" pitchFamily="34" charset="0"/>
                <a:cs typeface="Arial" pitchFamily="34" charset="0"/>
              </a:rPr>
              <a:t>Tropical Climate Change &amp; Land Use Change</a:t>
            </a:r>
            <a:endParaRPr lang="en-US" b="1" dirty="0">
              <a:solidFill>
                <a:schemeClr val="accent2">
                  <a:lumMod val="50000"/>
                </a:schemeClr>
              </a:solidFill>
              <a:latin typeface="Arial" pitchFamily="34" charset="0"/>
              <a:cs typeface="Arial" pitchFamily="34" charset="0"/>
            </a:endParaRPr>
          </a:p>
        </p:txBody>
      </p:sp>
      <p:pic>
        <p:nvPicPr>
          <p:cNvPr id="38915" name="Picture 3"/>
          <p:cNvPicPr>
            <a:picLocks noChangeAspect="1" noChangeArrowheads="1"/>
          </p:cNvPicPr>
          <p:nvPr/>
        </p:nvPicPr>
        <p:blipFill>
          <a:blip r:embed="rId3" cstate="print"/>
          <a:srcRect l="23333" t="19556" r="20000" b="9333"/>
          <a:stretch>
            <a:fillRect/>
          </a:stretch>
        </p:blipFill>
        <p:spPr bwMode="auto">
          <a:xfrm>
            <a:off x="685800" y="762000"/>
            <a:ext cx="7772400" cy="6096000"/>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Biodiversity Monitoring Thoughts…</a:t>
            </a:r>
            <a:endParaRPr lang="en-US" b="1" dirty="0">
              <a:solidFill>
                <a:schemeClr val="accent2">
                  <a:lumMod val="50000"/>
                </a:schemeClr>
              </a:solidFill>
              <a:latin typeface="Arial" pitchFamily="34" charset="0"/>
              <a:cs typeface="Arial" pitchFamily="34" charset="0"/>
            </a:endParaRPr>
          </a:p>
        </p:txBody>
      </p:sp>
      <p:pic>
        <p:nvPicPr>
          <p:cNvPr id="36867" name="Picture 3" descr="C:\Users\mark.hebblewhite\Pictures\Travel\2012-01-19 borneo\webpics\31-05--2011 Clouded Leopard Km3 railway (2).JPG"/>
          <p:cNvPicPr>
            <a:picLocks noChangeAspect="1" noChangeArrowheads="1"/>
          </p:cNvPicPr>
          <p:nvPr/>
        </p:nvPicPr>
        <p:blipFill>
          <a:blip r:embed="rId3" cstate="print"/>
          <a:srcRect/>
          <a:stretch>
            <a:fillRect/>
          </a:stretch>
        </p:blipFill>
        <p:spPr bwMode="auto">
          <a:xfrm>
            <a:off x="533400" y="685800"/>
            <a:ext cx="8305800" cy="6229350"/>
          </a:xfrm>
          <a:prstGeom prst="rect">
            <a:avLst/>
          </a:prstGeom>
          <a:noFill/>
        </p:spPr>
      </p:pic>
    </p:spTree>
  </p:cSld>
  <p:clrMapOvr>
    <a:masterClrMapping/>
  </p:clrMapOvr>
  <p:transition spd="med"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0" y="0"/>
            <a:ext cx="9144000" cy="892552"/>
          </a:xfrm>
          <a:prstGeom prst="rect">
            <a:avLst/>
          </a:prstGeom>
          <a:noFill/>
          <a:ln w="9525">
            <a:noFill/>
            <a:miter lim="800000"/>
            <a:headEnd/>
            <a:tailEnd/>
          </a:ln>
        </p:spPr>
        <p:txBody>
          <a:bodyPr wrap="square">
            <a:spAutoFit/>
          </a:bodyPr>
          <a:lstStyle/>
          <a:p>
            <a:pPr algn="ctr">
              <a:defRPr/>
            </a:pPr>
            <a:r>
              <a:rPr lang="en-US" sz="2600" b="1" dirty="0" smtClean="0">
                <a:latin typeface="Arial" pitchFamily="34" charset="0"/>
                <a:cs typeface="Arial" pitchFamily="34" charset="0"/>
              </a:rPr>
              <a:t>TEAM: Tropical Ecosystem </a:t>
            </a:r>
            <a:r>
              <a:rPr lang="en-US" sz="2600" b="1" dirty="0" err="1" smtClean="0">
                <a:latin typeface="Arial" pitchFamily="34" charset="0"/>
                <a:cs typeface="Arial" pitchFamily="34" charset="0"/>
              </a:rPr>
              <a:t>Assesment</a:t>
            </a:r>
            <a:r>
              <a:rPr lang="en-US" sz="2600" b="1" dirty="0" smtClean="0">
                <a:latin typeface="Arial" pitchFamily="34" charset="0"/>
                <a:cs typeface="Arial" pitchFamily="34" charset="0"/>
              </a:rPr>
              <a:t> &amp; Monitoring Network</a:t>
            </a:r>
            <a:endParaRPr lang="en-US" b="1" dirty="0">
              <a:solidFill>
                <a:schemeClr val="accent2">
                  <a:lumMod val="50000"/>
                </a:schemeClr>
              </a:solidFill>
              <a:latin typeface="Arial" pitchFamily="34" charset="0"/>
              <a:cs typeface="Arial" pitchFamily="34" charset="0"/>
            </a:endParaRPr>
          </a:p>
        </p:txBody>
      </p:sp>
      <p:sp>
        <p:nvSpPr>
          <p:cNvPr id="7" name="Rectangle 6"/>
          <p:cNvSpPr/>
          <p:nvPr/>
        </p:nvSpPr>
        <p:spPr>
          <a:xfrm>
            <a:off x="5486400" y="609600"/>
            <a:ext cx="3095784" cy="646331"/>
          </a:xfrm>
          <a:prstGeom prst="rect">
            <a:avLst/>
          </a:prstGeom>
        </p:spPr>
        <p:txBody>
          <a:bodyPr wrap="none">
            <a:spAutoFit/>
          </a:bodyPr>
          <a:lstStyle/>
          <a:p>
            <a:r>
              <a:rPr lang="en-US" dirty="0" smtClean="0"/>
              <a:t>http://www.teamnetwork.org/</a:t>
            </a:r>
          </a:p>
          <a:p>
            <a:endParaRPr lang="en-US" dirty="0"/>
          </a:p>
        </p:txBody>
      </p:sp>
      <p:pic>
        <p:nvPicPr>
          <p:cNvPr id="37890" name="Picture 2"/>
          <p:cNvPicPr>
            <a:picLocks noChangeAspect="1" noChangeArrowheads="1"/>
          </p:cNvPicPr>
          <p:nvPr/>
        </p:nvPicPr>
        <p:blipFill>
          <a:blip r:embed="rId3" cstate="print"/>
          <a:srcRect l="9444" t="13333" r="10556" b="12889"/>
          <a:stretch>
            <a:fillRect/>
          </a:stretch>
        </p:blipFill>
        <p:spPr bwMode="auto">
          <a:xfrm>
            <a:off x="0" y="1066800"/>
            <a:ext cx="9650776" cy="5562600"/>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0" y="0"/>
            <a:ext cx="9144000" cy="892552"/>
          </a:xfrm>
          <a:prstGeom prst="rect">
            <a:avLst/>
          </a:prstGeom>
          <a:noFill/>
          <a:ln w="9525">
            <a:noFill/>
            <a:miter lim="800000"/>
            <a:headEnd/>
            <a:tailEnd/>
          </a:ln>
        </p:spPr>
        <p:txBody>
          <a:bodyPr wrap="square">
            <a:spAutoFit/>
          </a:bodyPr>
          <a:lstStyle/>
          <a:p>
            <a:pPr algn="ctr">
              <a:defRPr/>
            </a:pPr>
            <a:r>
              <a:rPr lang="en-US" sz="2600" b="1" dirty="0" smtClean="0">
                <a:latin typeface="Arial" pitchFamily="34" charset="0"/>
                <a:cs typeface="Arial" pitchFamily="34" charset="0"/>
              </a:rPr>
              <a:t>TEAM: Tropical Ecosystem </a:t>
            </a:r>
            <a:r>
              <a:rPr lang="en-US" sz="2600" b="1" dirty="0" err="1" smtClean="0">
                <a:latin typeface="Arial" pitchFamily="34" charset="0"/>
                <a:cs typeface="Arial" pitchFamily="34" charset="0"/>
              </a:rPr>
              <a:t>Assesment</a:t>
            </a:r>
            <a:r>
              <a:rPr lang="en-US" sz="2600" b="1" dirty="0" smtClean="0">
                <a:latin typeface="Arial" pitchFamily="34" charset="0"/>
                <a:cs typeface="Arial" pitchFamily="34" charset="0"/>
              </a:rPr>
              <a:t> &amp; Monitoring Network</a:t>
            </a:r>
            <a:endParaRPr lang="en-US" b="1" dirty="0">
              <a:solidFill>
                <a:schemeClr val="accent2">
                  <a:lumMod val="50000"/>
                </a:schemeClr>
              </a:solidFill>
              <a:latin typeface="Arial" pitchFamily="34" charset="0"/>
              <a:cs typeface="Arial" pitchFamily="34" charset="0"/>
            </a:endParaRPr>
          </a:p>
        </p:txBody>
      </p:sp>
      <p:sp>
        <p:nvSpPr>
          <p:cNvPr id="7" name="Rectangle 6"/>
          <p:cNvSpPr/>
          <p:nvPr/>
        </p:nvSpPr>
        <p:spPr>
          <a:xfrm>
            <a:off x="5486400" y="609600"/>
            <a:ext cx="3095784" cy="646331"/>
          </a:xfrm>
          <a:prstGeom prst="rect">
            <a:avLst/>
          </a:prstGeom>
        </p:spPr>
        <p:txBody>
          <a:bodyPr wrap="none">
            <a:spAutoFit/>
          </a:bodyPr>
          <a:lstStyle/>
          <a:p>
            <a:r>
              <a:rPr lang="en-US" dirty="0" smtClean="0"/>
              <a:t>http://www.teamnetwork.org/</a:t>
            </a:r>
          </a:p>
          <a:p>
            <a:endParaRPr lang="en-US" dirty="0"/>
          </a:p>
        </p:txBody>
      </p:sp>
      <p:pic>
        <p:nvPicPr>
          <p:cNvPr id="38914" name="Picture 2"/>
          <p:cNvPicPr>
            <a:picLocks noChangeAspect="1" noChangeArrowheads="1"/>
          </p:cNvPicPr>
          <p:nvPr/>
        </p:nvPicPr>
        <p:blipFill>
          <a:blip r:embed="rId3" cstate="print"/>
          <a:srcRect l="30556" t="16000" r="28333" b="30667"/>
          <a:stretch>
            <a:fillRect/>
          </a:stretch>
        </p:blipFill>
        <p:spPr bwMode="auto">
          <a:xfrm>
            <a:off x="0" y="990599"/>
            <a:ext cx="6553200" cy="5313405"/>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51201" name="Picture 1"/>
          <p:cNvPicPr>
            <a:picLocks noChangeAspect="1" noChangeArrowheads="1"/>
          </p:cNvPicPr>
          <p:nvPr/>
        </p:nvPicPr>
        <p:blipFill>
          <a:blip r:embed="rId4" cstate="print"/>
          <a:srcRect/>
          <a:stretch>
            <a:fillRect/>
          </a:stretch>
        </p:blipFill>
        <p:spPr bwMode="auto">
          <a:xfrm>
            <a:off x="1571625" y="695325"/>
            <a:ext cx="7572375" cy="6162675"/>
          </a:xfrm>
          <a:prstGeom prst="rect">
            <a:avLst/>
          </a:prstGeom>
          <a:noFill/>
          <a:ln w="9525">
            <a:noFill/>
            <a:miter lim="800000"/>
            <a:headEnd/>
            <a:tailEnd/>
          </a:ln>
        </p:spPr>
      </p:pic>
      <p:sp>
        <p:nvSpPr>
          <p:cNvPr id="8" name="Text Box 11"/>
          <p:cNvSpPr txBox="1">
            <a:spLocks noChangeArrowheads="1"/>
          </p:cNvSpPr>
          <p:nvPr/>
        </p:nvSpPr>
        <p:spPr bwMode="auto">
          <a:xfrm>
            <a:off x="914400" y="0"/>
            <a:ext cx="8229600" cy="523220"/>
          </a:xfrm>
          <a:prstGeom prst="rect">
            <a:avLst/>
          </a:prstGeom>
          <a:noFill/>
          <a:ln w="9525">
            <a:noFill/>
            <a:miter lim="800000"/>
            <a:headEnd/>
            <a:tailEnd/>
          </a:ln>
        </p:spPr>
        <p:txBody>
          <a:bodyPr>
            <a:spAutoFit/>
          </a:bodyPr>
          <a:lstStyle/>
          <a:p>
            <a:r>
              <a:rPr lang="en-US" sz="2800" b="1" i="1" dirty="0" err="1"/>
              <a:t>Cervus</a:t>
            </a:r>
            <a:r>
              <a:rPr lang="en-US" sz="2800" b="1" i="1" dirty="0"/>
              <a:t> </a:t>
            </a:r>
            <a:r>
              <a:rPr lang="en-US" sz="2800" b="1" dirty="0"/>
              <a:t>and </a:t>
            </a:r>
            <a:r>
              <a:rPr lang="en-US" sz="2800" b="1" i="1" dirty="0" err="1"/>
              <a:t>Rangifer</a:t>
            </a:r>
            <a:r>
              <a:rPr lang="en-US" sz="2800" b="1" dirty="0"/>
              <a:t> ecology and life history</a:t>
            </a:r>
          </a:p>
        </p:txBody>
      </p:sp>
      <p:pic>
        <p:nvPicPr>
          <p:cNvPr id="9" name="Picture 12" descr="2006_D_0875.jpg"/>
          <p:cNvPicPr>
            <a:picLocks noChangeAspect="1"/>
          </p:cNvPicPr>
          <p:nvPr/>
        </p:nvPicPr>
        <p:blipFill>
          <a:blip r:embed="rId5" cstate="print"/>
          <a:srcRect/>
          <a:stretch>
            <a:fillRect/>
          </a:stretch>
        </p:blipFill>
        <p:spPr bwMode="auto">
          <a:xfrm>
            <a:off x="0" y="1295400"/>
            <a:ext cx="1981200" cy="1425074"/>
          </a:xfrm>
          <a:prstGeom prst="rect">
            <a:avLst/>
          </a:prstGeom>
          <a:noFill/>
          <a:ln w="9525">
            <a:noFill/>
            <a:miter lim="800000"/>
            <a:headEnd/>
            <a:tailEnd/>
          </a:ln>
        </p:spPr>
      </p:pic>
      <p:pic>
        <p:nvPicPr>
          <p:cNvPr id="10" name="Picture 9" descr="ElkVarleyYNP.jpg"/>
          <p:cNvPicPr/>
          <p:nvPr/>
        </p:nvPicPr>
        <p:blipFill>
          <a:blip r:embed="rId6" cstate="print"/>
          <a:srcRect t="24903" b="9728"/>
          <a:stretch>
            <a:fillRect/>
          </a:stretch>
        </p:blipFill>
        <p:spPr>
          <a:xfrm>
            <a:off x="0" y="3124200"/>
            <a:ext cx="1895475" cy="1400175"/>
          </a:xfrm>
          <a:prstGeom prst="rect">
            <a:avLst/>
          </a:prstGeom>
        </p:spPr>
      </p:pic>
      <p:sp>
        <p:nvSpPr>
          <p:cNvPr id="11" name="Rectangle 10"/>
          <p:cNvSpPr/>
          <p:nvPr/>
        </p:nvSpPr>
        <p:spPr>
          <a:xfrm>
            <a:off x="0" y="6211669"/>
            <a:ext cx="2834943" cy="646331"/>
          </a:xfrm>
          <a:prstGeom prst="rect">
            <a:avLst/>
          </a:prstGeom>
        </p:spPr>
        <p:txBody>
          <a:bodyPr wrap="none">
            <a:spAutoFit/>
          </a:bodyPr>
          <a:lstStyle/>
          <a:p>
            <a:r>
              <a:rPr kumimoji="0" lang="en-US" b="1" i="0" u="none" strike="noStrike" cap="none" normalizeH="0" baseline="0" dirty="0" err="1" smtClean="0">
                <a:ln>
                  <a:noFill/>
                </a:ln>
                <a:solidFill>
                  <a:schemeClr val="tx1"/>
                </a:solidFill>
                <a:effectLst/>
                <a:latin typeface="Arial" pitchFamily="34" charset="0"/>
                <a:cs typeface="Arial" pitchFamily="34" charset="0"/>
              </a:rPr>
              <a:t>Vors</a:t>
            </a:r>
            <a:r>
              <a:rPr kumimoji="0" lang="en-US" b="1" i="0" u="none" strike="noStrike" cap="none" normalizeH="0" baseline="0" dirty="0" smtClean="0">
                <a:ln>
                  <a:noFill/>
                </a:ln>
                <a:solidFill>
                  <a:schemeClr val="tx1"/>
                </a:solidFill>
                <a:effectLst/>
                <a:latin typeface="Arial" pitchFamily="34" charset="0"/>
                <a:cs typeface="Arial" pitchFamily="34" charset="0"/>
              </a:rPr>
              <a:t> &amp; Boyce et al. 2010</a:t>
            </a:r>
          </a:p>
          <a:p>
            <a:endParaRPr lang="en-US" b="1" dirty="0"/>
          </a:p>
        </p:txBody>
      </p:sp>
    </p:spTree>
  </p:cSld>
  <p:clrMapOvr>
    <a:masterClrMapping/>
  </p:clrMapOvr>
  <p:transition spd="med"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523220"/>
          </a:xfrm>
          <a:prstGeom prst="rect">
            <a:avLst/>
          </a:prstGeom>
          <a:noFill/>
          <a:ln w="9525">
            <a:noFill/>
            <a:miter lim="800000"/>
            <a:headEnd/>
            <a:tailEnd/>
          </a:ln>
        </p:spPr>
        <p:txBody>
          <a:bodyPr>
            <a:spAutoFit/>
          </a:bodyPr>
          <a:lstStyle/>
          <a:p>
            <a:r>
              <a:rPr lang="en-US" sz="2800" b="1" i="1" dirty="0" err="1"/>
              <a:t>Cervus</a:t>
            </a:r>
            <a:r>
              <a:rPr lang="en-US" sz="2800" b="1" i="1" dirty="0"/>
              <a:t> </a:t>
            </a:r>
            <a:r>
              <a:rPr lang="en-US" sz="2800" b="1" dirty="0"/>
              <a:t>and </a:t>
            </a:r>
            <a:r>
              <a:rPr lang="en-US" sz="2800" b="1" i="1" dirty="0" err="1"/>
              <a:t>Rangifer</a:t>
            </a:r>
            <a:r>
              <a:rPr lang="en-US" sz="2800" b="1" dirty="0"/>
              <a:t> ecology and life history</a:t>
            </a: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grpSp>
        <p:nvGrpSpPr>
          <p:cNvPr id="2" name="Group 6"/>
          <p:cNvGrpSpPr/>
          <p:nvPr/>
        </p:nvGrpSpPr>
        <p:grpSpPr>
          <a:xfrm>
            <a:off x="2057400" y="762000"/>
            <a:ext cx="6629400" cy="6248400"/>
            <a:chOff x="72740" y="0"/>
            <a:chExt cx="6785260" cy="8382000"/>
          </a:xfrm>
        </p:grpSpPr>
        <p:sp>
          <p:nvSpPr>
            <p:cNvPr id="8" name="Text Box 2"/>
            <p:cNvSpPr txBox="1">
              <a:spLocks noChangeArrowheads="1"/>
            </p:cNvSpPr>
            <p:nvPr/>
          </p:nvSpPr>
          <p:spPr bwMode="auto">
            <a:xfrm>
              <a:off x="76200" y="5791200"/>
              <a:ext cx="6781800" cy="259080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Chart 8"/>
            <p:cNvGraphicFramePr>
              <a:graphicFrameLocks noChangeAspect="1"/>
            </p:cNvGraphicFramePr>
            <p:nvPr/>
          </p:nvGraphicFramePr>
          <p:xfrm>
            <a:off x="72740" y="0"/>
            <a:ext cx="6785260" cy="5780502"/>
          </p:xfrm>
          <a:graphic>
            <a:graphicData uri="http://schemas.openxmlformats.org/drawingml/2006/chart">
              <c:chart xmlns:c="http://schemas.openxmlformats.org/drawingml/2006/chart" xmlns:r="http://schemas.openxmlformats.org/officeDocument/2006/relationships" r:id="rId4"/>
            </a:graphicData>
          </a:graphic>
        </p:graphicFrame>
      </p:grpSp>
      <p:sp>
        <p:nvSpPr>
          <p:cNvPr id="10" name="Rectangle 9"/>
          <p:cNvSpPr/>
          <p:nvPr/>
        </p:nvSpPr>
        <p:spPr>
          <a:xfrm>
            <a:off x="0" y="5103674"/>
            <a:ext cx="9144000" cy="1754326"/>
          </a:xfrm>
          <a:prstGeom prst="rect">
            <a:avLst/>
          </a:prstGeom>
        </p:spPr>
        <p:txBody>
          <a:bodyPr wrap="square">
            <a:spAutoFit/>
          </a:bodyPr>
          <a:lstStyle/>
          <a:p>
            <a:pPr lvl="0" algn="just">
              <a:spcAft>
                <a:spcPts val="1000"/>
              </a:spcAft>
            </a:pPr>
            <a:r>
              <a:rPr kumimoji="0" lang="en-US" b="0" i="0" u="none" strike="noStrike" cap="none" normalizeH="0" baseline="0" dirty="0" smtClean="0">
                <a:ln>
                  <a:noFill/>
                </a:ln>
                <a:solidFill>
                  <a:schemeClr val="tx1"/>
                </a:solidFill>
                <a:effectLst/>
                <a:latin typeface="Arial" pitchFamily="34" charset="0"/>
                <a:cs typeface="Arial" pitchFamily="34" charset="0"/>
              </a:rPr>
              <a:t>Fig. 1. Correlation between population growth rate for </a:t>
            </a:r>
            <a:r>
              <a:rPr kumimoji="0" lang="en-US" b="0" i="1" u="none" strike="noStrike" cap="none" normalizeH="0" baseline="0" dirty="0" err="1" smtClean="0">
                <a:ln>
                  <a:noFill/>
                </a:ln>
                <a:solidFill>
                  <a:schemeClr val="tx1"/>
                </a:solidFill>
                <a:effectLst/>
                <a:latin typeface="Arial" pitchFamily="34" charset="0"/>
                <a:cs typeface="Arial" pitchFamily="34" charset="0"/>
              </a:rPr>
              <a:t>Cervus</a:t>
            </a:r>
            <a:r>
              <a:rPr kumimoji="0" lang="en-US" b="0" i="0" u="none" strike="noStrike" cap="none" normalizeH="0" baseline="0" dirty="0" smtClean="0">
                <a:ln>
                  <a:noFill/>
                </a:ln>
                <a:solidFill>
                  <a:schemeClr val="tx1"/>
                </a:solidFill>
                <a:effectLst/>
                <a:latin typeface="Arial" pitchFamily="34" charset="0"/>
                <a:cs typeface="Arial" pitchFamily="34" charset="0"/>
              </a:rPr>
              <a:t> and </a:t>
            </a:r>
            <a:r>
              <a:rPr kumimoji="0" lang="en-US" b="0" i="1" u="none" strike="noStrike" cap="none" normalizeH="0" baseline="0" dirty="0" err="1" smtClean="0">
                <a:ln>
                  <a:noFill/>
                </a:ln>
                <a:solidFill>
                  <a:schemeClr val="tx1"/>
                </a:solidFill>
                <a:effectLst/>
                <a:latin typeface="Arial" pitchFamily="34" charset="0"/>
                <a:cs typeface="Arial" pitchFamily="34" charset="0"/>
              </a:rPr>
              <a:t>Rangifer</a:t>
            </a:r>
            <a:r>
              <a:rPr kumimoji="0" lang="en-US" b="0" i="0" u="none" strike="noStrike" cap="none" normalizeH="0" baseline="0" dirty="0" smtClean="0">
                <a:ln>
                  <a:noFill/>
                </a:ln>
                <a:solidFill>
                  <a:schemeClr val="tx1"/>
                </a:solidFill>
                <a:effectLst/>
                <a:latin typeface="Arial" pitchFamily="34" charset="0"/>
                <a:cs typeface="Arial" pitchFamily="34" charset="0"/>
              </a:rPr>
              <a:t> populations and Northern Hemisphere temperature anomalies versus the strength of the local correlation between surface temperature and the North Atlantic Oscillation (NAO).  The stronger the NAO-temperature correlation, the more local temperatures are affected by the NAO. This figure shows that the two genera will generally be affected in opposite directions by future warming. From Post et al. </a:t>
            </a:r>
            <a:r>
              <a:rPr lang="en-US" dirty="0" smtClean="0">
                <a:latin typeface="Arial" pitchFamily="34" charset="0"/>
                <a:cs typeface="Arial" pitchFamily="34" charset="0"/>
              </a:rPr>
              <a:t>(2009).</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2" descr="2006_D_0875.jpg"/>
          <p:cNvPicPr>
            <a:picLocks noChangeAspect="1"/>
          </p:cNvPicPr>
          <p:nvPr/>
        </p:nvPicPr>
        <p:blipFill>
          <a:blip r:embed="rId5" cstate="print"/>
          <a:srcRect/>
          <a:stretch>
            <a:fillRect/>
          </a:stretch>
        </p:blipFill>
        <p:spPr bwMode="auto">
          <a:xfrm>
            <a:off x="0" y="1295400"/>
            <a:ext cx="1981200" cy="1425074"/>
          </a:xfrm>
          <a:prstGeom prst="rect">
            <a:avLst/>
          </a:prstGeom>
          <a:noFill/>
          <a:ln w="9525">
            <a:noFill/>
            <a:miter lim="800000"/>
            <a:headEnd/>
            <a:tailEnd/>
          </a:ln>
        </p:spPr>
      </p:pic>
      <p:pic>
        <p:nvPicPr>
          <p:cNvPr id="12" name="Picture 11" descr="ElkVarleyYNP.jpg"/>
          <p:cNvPicPr/>
          <p:nvPr/>
        </p:nvPicPr>
        <p:blipFill>
          <a:blip r:embed="rId6" cstate="print"/>
          <a:srcRect t="24903" b="9728"/>
          <a:stretch>
            <a:fillRect/>
          </a:stretch>
        </p:blipFill>
        <p:spPr>
          <a:xfrm>
            <a:off x="0" y="3124200"/>
            <a:ext cx="1895475" cy="1400175"/>
          </a:xfrm>
          <a:prstGeom prst="rect">
            <a:avLst/>
          </a:prstGeom>
        </p:spPr>
      </p:pic>
    </p:spTree>
  </p:cSld>
  <p:clrMapOvr>
    <a:masterClrMapping/>
  </p:clrMapOvr>
  <p:transition spd="med"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Niche Modeling</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7418" name="Picture 12" descr="2006_D_0875.jpg"/>
          <p:cNvPicPr>
            <a:picLocks noChangeAspect="1"/>
          </p:cNvPicPr>
          <p:nvPr/>
        </p:nvPicPr>
        <p:blipFill>
          <a:blip r:embed="rId4" cstate="print"/>
          <a:srcRect/>
          <a:stretch>
            <a:fillRect/>
          </a:stretch>
        </p:blipFill>
        <p:spPr bwMode="auto">
          <a:xfrm>
            <a:off x="0" y="1549400"/>
            <a:ext cx="1447800" cy="1041400"/>
          </a:xfrm>
          <a:prstGeom prst="rect">
            <a:avLst/>
          </a:prstGeom>
          <a:noFill/>
          <a:ln w="9525">
            <a:noFill/>
            <a:miter lim="800000"/>
            <a:headEnd/>
            <a:tailEnd/>
          </a:ln>
        </p:spPr>
      </p:pic>
      <p:pic>
        <p:nvPicPr>
          <p:cNvPr id="8" name="Picture 7" descr="fundminreal_hl"/>
          <p:cNvPicPr>
            <a:picLocks noChangeAspect="1" noChangeArrowheads="1"/>
          </p:cNvPicPr>
          <p:nvPr/>
        </p:nvPicPr>
        <p:blipFill>
          <a:blip r:embed="rId5" cstate="print"/>
          <a:srcRect l="8255" t="8199" r="9329" b="8020"/>
          <a:stretch>
            <a:fillRect/>
          </a:stretch>
        </p:blipFill>
        <p:spPr bwMode="auto">
          <a:xfrm>
            <a:off x="1447800" y="838200"/>
            <a:ext cx="7162800" cy="5473590"/>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Time-Series Data</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1" name="Picture 10" descr="ElkVarleyYNP.jpg"/>
          <p:cNvPicPr/>
          <p:nvPr/>
        </p:nvPicPr>
        <p:blipFill>
          <a:blip r:embed="rId4" cstate="print"/>
          <a:srcRect t="24903" b="9728"/>
          <a:stretch>
            <a:fillRect/>
          </a:stretch>
        </p:blipFill>
        <p:spPr>
          <a:xfrm>
            <a:off x="0" y="838200"/>
            <a:ext cx="1895475" cy="1400175"/>
          </a:xfrm>
          <a:prstGeom prst="rect">
            <a:avLst/>
          </a:prstGeom>
        </p:spPr>
      </p:pic>
      <p:pic>
        <p:nvPicPr>
          <p:cNvPr id="72706" name="Picture 2" descr="C:\Users\mark.hebblewhite\Pictures\Research Photos\YaHaTinda\Flights\Summer2004Surveyphotos2004 - Morgantini\Copy of SummerElkJuly14MH0077.JPG"/>
          <p:cNvPicPr>
            <a:picLocks noChangeAspect="1" noChangeArrowheads="1"/>
          </p:cNvPicPr>
          <p:nvPr/>
        </p:nvPicPr>
        <p:blipFill>
          <a:blip r:embed="rId5" cstate="print"/>
          <a:srcRect/>
          <a:stretch>
            <a:fillRect/>
          </a:stretch>
        </p:blipFill>
        <p:spPr bwMode="auto">
          <a:xfrm>
            <a:off x="1697037" y="990600"/>
            <a:ext cx="7446963" cy="5585734"/>
          </a:xfrm>
          <a:prstGeom prst="rect">
            <a:avLst/>
          </a:prstGeom>
          <a:noFill/>
        </p:spPr>
      </p:pic>
    </p:spTree>
  </p:cSld>
  <p:clrMapOvr>
    <a:masterClrMapping/>
  </p:clrMapOvr>
  <p:transition spd="med"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492443"/>
          </a:xfrm>
          <a:prstGeom prst="rect">
            <a:avLst/>
          </a:prstGeom>
          <a:noFill/>
          <a:ln w="9525">
            <a:noFill/>
            <a:miter lim="800000"/>
            <a:headEnd/>
            <a:tailEnd/>
          </a:ln>
        </p:spPr>
        <p:txBody>
          <a:bodyPr>
            <a:spAutoFit/>
          </a:bodyPr>
          <a:lstStyle/>
          <a:p>
            <a:pPr algn="ctr">
              <a:defRPr/>
            </a:pPr>
            <a:r>
              <a:rPr lang="en-US" sz="2600" b="1" dirty="0" smtClean="0">
                <a:latin typeface="Arial" pitchFamily="34" charset="0"/>
                <a:cs typeface="Arial" pitchFamily="34" charset="0"/>
              </a:rPr>
              <a:t>Time-Series Data</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6096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4" cstate="print"/>
          <a:srcRect/>
          <a:stretch>
            <a:fillRect/>
          </a:stretch>
        </p:blipFill>
        <p:spPr bwMode="auto">
          <a:xfrm>
            <a:off x="0" y="0"/>
            <a:ext cx="609600" cy="525463"/>
          </a:xfrm>
          <a:prstGeom prst="rect">
            <a:avLst/>
          </a:prstGeom>
          <a:noFill/>
          <a:ln w="9525">
            <a:noFill/>
            <a:miter lim="800000"/>
            <a:headEnd/>
            <a:tailEnd/>
          </a:ln>
        </p:spPr>
      </p:pic>
      <p:pic>
        <p:nvPicPr>
          <p:cNvPr id="11" name="Picture 10" descr="ElkVarleyYNP.jpg"/>
          <p:cNvPicPr/>
          <p:nvPr/>
        </p:nvPicPr>
        <p:blipFill>
          <a:blip r:embed="rId5" cstate="print"/>
          <a:srcRect t="24903" b="9728"/>
          <a:stretch>
            <a:fillRect/>
          </a:stretch>
        </p:blipFill>
        <p:spPr>
          <a:xfrm>
            <a:off x="0" y="3124200"/>
            <a:ext cx="1895475" cy="1400175"/>
          </a:xfrm>
          <a:prstGeom prst="rect">
            <a:avLst/>
          </a:prstGeom>
        </p:spPr>
      </p:pic>
      <p:graphicFrame>
        <p:nvGraphicFramePr>
          <p:cNvPr id="72705" name="Object 1"/>
          <p:cNvGraphicFramePr>
            <a:graphicFrameLocks noChangeAspect="1"/>
          </p:cNvGraphicFramePr>
          <p:nvPr/>
        </p:nvGraphicFramePr>
        <p:xfrm>
          <a:off x="1066800" y="838200"/>
          <a:ext cx="6838950" cy="5210175"/>
        </p:xfrm>
        <a:graphic>
          <a:graphicData uri="http://schemas.openxmlformats.org/presentationml/2006/ole">
            <p:oleObj spid="_x0000_s87042" name="Chart" r:id="rId6" imgW="6838899" imgH="5210048" progId="Excel.Sheet.8">
              <p:embed/>
            </p:oleObj>
          </a:graphicData>
        </a:graphic>
      </p:graphicFrame>
    </p:spTree>
  </p:cSld>
  <p:clrMapOvr>
    <a:masterClrMapping/>
  </p:clrMapOvr>
  <p:transition spd="med"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954107"/>
          </a:xfrm>
          <a:prstGeom prst="rect">
            <a:avLst/>
          </a:prstGeom>
          <a:noFill/>
          <a:ln w="9525">
            <a:noFill/>
            <a:miter lim="800000"/>
            <a:headEnd/>
            <a:tailEnd/>
          </a:ln>
        </p:spPr>
        <p:txBody>
          <a:bodyPr>
            <a:spAutoFit/>
          </a:bodyPr>
          <a:lstStyle/>
          <a:p>
            <a:pPr algn="ctr">
              <a:defRPr/>
            </a:pPr>
            <a:r>
              <a:rPr lang="en-US" sz="2800" b="1" dirty="0"/>
              <a:t>Understanding Biotic </a:t>
            </a:r>
            <a:r>
              <a:rPr lang="en-US" sz="2800" b="1" dirty="0" smtClean="0"/>
              <a:t>&amp; </a:t>
            </a:r>
            <a:r>
              <a:rPr lang="en-US" sz="2800" b="1" dirty="0" err="1" smtClean="0"/>
              <a:t>Abiotic</a:t>
            </a:r>
            <a:r>
              <a:rPr lang="en-US" sz="2800" b="1" dirty="0" smtClean="0"/>
              <a:t> Drivers </a:t>
            </a:r>
            <a:r>
              <a:rPr lang="en-US" sz="2800" b="1" dirty="0"/>
              <a:t>of Population </a:t>
            </a:r>
            <a:r>
              <a:rPr lang="en-US" sz="2800" b="1" dirty="0" smtClean="0"/>
              <a:t>Dynamics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9144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pic>
        <p:nvPicPr>
          <p:cNvPr id="10" name="Picture 12" descr="2006_D_0875.jpg"/>
          <p:cNvPicPr>
            <a:picLocks noChangeAspect="1"/>
          </p:cNvPicPr>
          <p:nvPr/>
        </p:nvPicPr>
        <p:blipFill>
          <a:blip r:embed="rId4" cstate="print"/>
          <a:srcRect/>
          <a:stretch>
            <a:fillRect/>
          </a:stretch>
        </p:blipFill>
        <p:spPr bwMode="auto">
          <a:xfrm>
            <a:off x="1905000" y="5181600"/>
            <a:ext cx="1981200" cy="1425074"/>
          </a:xfrm>
          <a:prstGeom prst="rect">
            <a:avLst/>
          </a:prstGeom>
          <a:noFill/>
          <a:ln w="9525">
            <a:noFill/>
            <a:miter lim="800000"/>
            <a:headEnd/>
            <a:tailEnd/>
          </a:ln>
        </p:spPr>
      </p:pic>
      <p:pic>
        <p:nvPicPr>
          <p:cNvPr id="11" name="Picture 10" descr="ElkVarleyYNP.jpg"/>
          <p:cNvPicPr/>
          <p:nvPr/>
        </p:nvPicPr>
        <p:blipFill>
          <a:blip r:embed="rId5" cstate="print"/>
          <a:srcRect t="24903" b="9728"/>
          <a:stretch>
            <a:fillRect/>
          </a:stretch>
        </p:blipFill>
        <p:spPr>
          <a:xfrm>
            <a:off x="5029200" y="5181600"/>
            <a:ext cx="1895475" cy="1400175"/>
          </a:xfrm>
          <a:prstGeom prst="rect">
            <a:avLst/>
          </a:prstGeom>
        </p:spPr>
      </p:pic>
      <p:sp>
        <p:nvSpPr>
          <p:cNvPr id="80897" name="Rectangle 1"/>
          <p:cNvSpPr>
            <a:spLocks noChangeArrowheads="1"/>
          </p:cNvSpPr>
          <p:nvPr/>
        </p:nvSpPr>
        <p:spPr bwMode="auto">
          <a:xfrm>
            <a:off x="228600" y="2138692"/>
            <a:ext cx="8915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2800" i="1" u="none" strike="noStrike" cap="none" normalizeH="0" baseline="0" dirty="0" err="1" smtClean="0">
                <a:ln>
                  <a:noFill/>
                </a:ln>
                <a:solidFill>
                  <a:schemeClr val="tx1"/>
                </a:solidFill>
                <a:effectLst/>
                <a:latin typeface="Arial" pitchFamily="34" charset="0"/>
                <a:cs typeface="Arial" pitchFamily="34" charset="0"/>
              </a:rPr>
              <a:t>N</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smtClean="0">
                <a:ln>
                  <a:noFill/>
                </a:ln>
                <a:solidFill>
                  <a:schemeClr val="tx1"/>
                </a:solidFill>
                <a:effectLst/>
                <a:latin typeface="Arial" pitchFamily="34" charset="0"/>
                <a:cs typeface="Arial" pitchFamily="34" charset="0"/>
              </a:rPr>
              <a:t>= </a:t>
            </a:r>
            <a:r>
              <a:rPr kumimoji="0" lang="en-US" sz="2800" i="1" u="none" strike="noStrike" cap="none" normalizeH="0" baseline="0" dirty="0" smtClean="0">
                <a:ln>
                  <a:noFill/>
                </a:ln>
                <a:solidFill>
                  <a:schemeClr val="tx1"/>
                </a:solidFill>
                <a:effectLst/>
                <a:latin typeface="Arial" pitchFamily="34" charset="0"/>
                <a:cs typeface="Arial" pitchFamily="34" charset="0"/>
              </a:rPr>
              <a:t>N</a:t>
            </a:r>
            <a:r>
              <a:rPr kumimoji="0" lang="en-US" sz="2800" i="1" u="none" strike="noStrike" cap="none" normalizeH="0" baseline="-30000" dirty="0" smtClean="0">
                <a:ln>
                  <a:noFill/>
                </a:ln>
                <a:solidFill>
                  <a:schemeClr val="tx1"/>
                </a:solidFill>
                <a:effectLst/>
                <a:latin typeface="Arial" pitchFamily="34" charset="0"/>
                <a:cs typeface="Arial" pitchFamily="34" charset="0"/>
              </a:rPr>
              <a:t>t-</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exp(β</a:t>
            </a:r>
            <a:r>
              <a:rPr kumimoji="0" lang="en-US" sz="2800" i="0" u="none" strike="noStrike" cap="none" normalizeH="0" baseline="-30000" dirty="0" smtClean="0">
                <a:ln>
                  <a:noFill/>
                </a:ln>
                <a:solidFill>
                  <a:schemeClr val="tx1"/>
                </a:solidFill>
                <a:effectLst/>
                <a:latin typeface="Arial" pitchFamily="34" charset="0"/>
                <a:cs typeface="Arial" pitchFamily="34" charset="0"/>
              </a:rPr>
              <a:t>0</a:t>
            </a:r>
            <a:r>
              <a:rPr kumimoji="0" lang="en-US" sz="2800" i="0" u="none" strike="noStrike" cap="none" normalizeH="0" baseline="3000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smtClean="0">
                <a:ln>
                  <a:noFill/>
                </a:ln>
                <a:solidFill>
                  <a:schemeClr val="tx1"/>
                </a:solidFill>
                <a:effectLst/>
                <a:latin typeface="Arial" pitchFamily="34" charset="0"/>
                <a:cs typeface="Arial" pitchFamily="34" charset="0"/>
              </a:rPr>
              <a:t>+ β</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1" u="none" strike="noStrike" cap="none" normalizeH="0" baseline="0" dirty="0" smtClean="0">
                <a:ln>
                  <a:noFill/>
                </a:ln>
                <a:solidFill>
                  <a:schemeClr val="tx1"/>
                </a:solidFill>
                <a:effectLst/>
                <a:latin typeface="Arial" pitchFamily="34" charset="0"/>
                <a:cs typeface="Arial" pitchFamily="34" charset="0"/>
              </a:rPr>
              <a:t>X</a:t>
            </a:r>
            <a:r>
              <a:rPr kumimoji="0" lang="en-US" sz="2800" i="1" u="none" strike="noStrike" cap="none" normalizeH="0" baseline="-30000" dirty="0" smtClean="0">
                <a:ln>
                  <a:noFill/>
                </a:ln>
                <a:solidFill>
                  <a:schemeClr val="tx1"/>
                </a:solidFill>
                <a:effectLst/>
                <a:latin typeface="Arial" pitchFamily="34" charset="0"/>
                <a:cs typeface="Arial" pitchFamily="34" charset="0"/>
              </a:rPr>
              <a:t>t-</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err="1" smtClean="0">
                <a:ln>
                  <a:noFill/>
                </a:ln>
                <a:solidFill>
                  <a:schemeClr val="tx1"/>
                </a:solidFill>
                <a:effectLst/>
                <a:latin typeface="Arial" pitchFamily="34" charset="0"/>
                <a:cs typeface="Arial" pitchFamily="34" charset="0"/>
              </a:rPr>
              <a:t>Σω</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a:t>
            </a:r>
            <a:r>
              <a:rPr kumimoji="0" lang="en-US" sz="2800" i="1" u="none" strike="noStrike" cap="none" normalizeH="0" baseline="-30000" dirty="0" err="1" smtClean="0">
                <a:ln>
                  <a:noFill/>
                </a:ln>
                <a:solidFill>
                  <a:schemeClr val="tx1"/>
                </a:solidFill>
                <a:effectLst/>
                <a:latin typeface="Arial" pitchFamily="34" charset="0"/>
                <a:cs typeface="Arial" pitchFamily="34" charset="0"/>
              </a:rPr>
              <a:t>d</a:t>
            </a:r>
            <a:r>
              <a:rPr kumimoji="0" lang="en-US" sz="2800" i="0" u="none" strike="noStrike" cap="none" normalizeH="0" baseline="0" dirty="0" err="1" smtClean="0">
                <a:ln>
                  <a:noFill/>
                </a:ln>
                <a:solidFill>
                  <a:schemeClr val="tx1"/>
                </a:solidFill>
                <a:effectLst/>
                <a:latin typeface="Arial" pitchFamily="34" charset="0"/>
                <a:cs typeface="Arial" pitchFamily="34" charset="0"/>
              </a:rPr>
              <a:t>CLIM</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-d</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smtClean="0">
                <a:ln>
                  <a:noFill/>
                </a:ln>
                <a:solidFill>
                  <a:schemeClr val="tx1"/>
                </a:solidFill>
                <a:effectLst/>
                <a:latin typeface="Symbol" pitchFamily="18" charset="2"/>
                <a:cs typeface="Arial" pitchFamily="34" charset="0"/>
              </a:rPr>
              <a:t>e</a:t>
            </a:r>
            <a:r>
              <a:rPr kumimoji="0" lang="en-US" sz="2800" i="1" u="none" strike="noStrike" cap="none" normalizeH="0" baseline="-30000" dirty="0" smtClean="0">
                <a:ln>
                  <a:noFill/>
                </a:ln>
                <a:solidFill>
                  <a:schemeClr val="tx1"/>
                </a:solidFill>
                <a:effectLst/>
                <a:latin typeface="Arial" pitchFamily="34" charset="0"/>
                <a:cs typeface="Arial" pitchFamily="34" charset="0"/>
              </a:rPr>
              <a:t>t</a:t>
            </a:r>
            <a:r>
              <a:rPr kumimoji="0" lang="en-US" sz="2800" i="0" u="none" strike="noStrike" cap="none" normalizeH="0" baseline="0" dirty="0" smtClean="0">
                <a:ln>
                  <a:noFill/>
                </a:ln>
                <a:solidFill>
                  <a:schemeClr val="tx1"/>
                </a:solidFill>
                <a:effectLst/>
                <a:latin typeface="Arial" pitchFamily="34" charset="0"/>
                <a:cs typeface="Arial" pitchFamily="34" charset="0"/>
              </a:rPr>
              <a:t>)		(1)</a:t>
            </a:r>
            <a:endParaRPr kumimoji="0" lang="en-US" sz="4400" i="0" u="none" strike="noStrike" cap="none" normalizeH="0" baseline="0" dirty="0" smtClean="0">
              <a:ln>
                <a:noFill/>
              </a:ln>
              <a:solidFill>
                <a:schemeClr val="tx1"/>
              </a:solidFill>
              <a:effectLst/>
              <a:latin typeface="Arial" pitchFamily="34" charset="0"/>
              <a:cs typeface="Arial" pitchFamily="34" charset="0"/>
            </a:endParaRPr>
          </a:p>
        </p:txBody>
      </p:sp>
      <p:sp>
        <p:nvSpPr>
          <p:cNvPr id="80898" name="Rectangle 2"/>
          <p:cNvSpPr>
            <a:spLocks noChangeArrowheads="1"/>
          </p:cNvSpPr>
          <p:nvPr/>
        </p:nvSpPr>
        <p:spPr bwMode="auto">
          <a:xfrm>
            <a:off x="304800" y="2971800"/>
            <a:ext cx="900599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2800" i="1" u="none" strike="noStrike" cap="none" normalizeH="0" baseline="0" dirty="0" err="1" smtClean="0">
                <a:ln>
                  <a:noFill/>
                </a:ln>
                <a:solidFill>
                  <a:schemeClr val="tx1"/>
                </a:solidFill>
                <a:effectLst/>
                <a:latin typeface="Arial" pitchFamily="34" charset="0"/>
                <a:cs typeface="Arial" pitchFamily="34" charset="0"/>
              </a:rPr>
              <a:t>X</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smtClean="0">
                <a:ln>
                  <a:noFill/>
                </a:ln>
                <a:solidFill>
                  <a:schemeClr val="tx1"/>
                </a:solidFill>
                <a:effectLst/>
                <a:latin typeface="Arial" pitchFamily="34" charset="0"/>
                <a:cs typeface="Arial" pitchFamily="34" charset="0"/>
              </a:rPr>
              <a:t>= β</a:t>
            </a:r>
            <a:r>
              <a:rPr kumimoji="0" lang="en-US" sz="2800" i="0" u="none" strike="noStrike" cap="none" normalizeH="0" baseline="-30000" dirty="0" smtClean="0">
                <a:ln>
                  <a:noFill/>
                </a:ln>
                <a:solidFill>
                  <a:schemeClr val="tx1"/>
                </a:solidFill>
                <a:effectLst/>
                <a:latin typeface="Arial" pitchFamily="34" charset="0"/>
                <a:cs typeface="Arial" pitchFamily="34" charset="0"/>
              </a:rPr>
              <a:t>0</a:t>
            </a:r>
            <a:r>
              <a:rPr kumimoji="0" lang="en-US" sz="2800" i="0" u="none" strike="noStrike" cap="none" normalizeH="0" baseline="0" dirty="0" smtClean="0">
                <a:ln>
                  <a:noFill/>
                </a:ln>
                <a:solidFill>
                  <a:schemeClr val="tx1"/>
                </a:solidFill>
                <a:effectLst/>
                <a:latin typeface="Arial" pitchFamily="34" charset="0"/>
                <a:cs typeface="Arial" pitchFamily="34" charset="0"/>
              </a:rPr>
              <a:t> + (1 + β</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a:t>
            </a:r>
            <a:r>
              <a:rPr kumimoji="0" lang="en-US" sz="2800" i="1" u="none" strike="noStrike" cap="none" normalizeH="0" baseline="0" dirty="0" smtClean="0">
                <a:ln>
                  <a:noFill/>
                </a:ln>
                <a:solidFill>
                  <a:schemeClr val="tx1"/>
                </a:solidFill>
                <a:effectLst/>
                <a:latin typeface="Arial" pitchFamily="34" charset="0"/>
                <a:cs typeface="Arial" pitchFamily="34" charset="0"/>
              </a:rPr>
              <a:t>X</a:t>
            </a:r>
            <a:r>
              <a:rPr kumimoji="0" lang="en-US" sz="2800" i="1" u="none" strike="noStrike" cap="none" normalizeH="0" baseline="-30000" dirty="0" smtClean="0">
                <a:ln>
                  <a:noFill/>
                </a:ln>
                <a:solidFill>
                  <a:schemeClr val="tx1"/>
                </a:solidFill>
                <a:effectLst/>
                <a:latin typeface="Arial" pitchFamily="34" charset="0"/>
                <a:cs typeface="Arial" pitchFamily="34" charset="0"/>
              </a:rPr>
              <a:t>t-</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err="1" smtClean="0">
                <a:ln>
                  <a:noFill/>
                </a:ln>
                <a:solidFill>
                  <a:schemeClr val="tx1"/>
                </a:solidFill>
                <a:effectLst/>
                <a:latin typeface="Arial" pitchFamily="34" charset="0"/>
                <a:cs typeface="Arial" pitchFamily="34" charset="0"/>
              </a:rPr>
              <a:t>Σω</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a:t>
            </a:r>
            <a:r>
              <a:rPr kumimoji="0" lang="en-US" sz="2800" i="1" u="none" strike="noStrike" cap="none" normalizeH="0" baseline="-30000" dirty="0" err="1" smtClean="0">
                <a:ln>
                  <a:noFill/>
                </a:ln>
                <a:solidFill>
                  <a:schemeClr val="tx1"/>
                </a:solidFill>
                <a:effectLst/>
                <a:latin typeface="Arial" pitchFamily="34" charset="0"/>
                <a:cs typeface="Arial" pitchFamily="34" charset="0"/>
              </a:rPr>
              <a:t>d</a:t>
            </a:r>
            <a:r>
              <a:rPr kumimoji="0" lang="en-US" sz="2800" i="0" u="none" strike="noStrike" cap="none" normalizeH="0" baseline="0" dirty="0" err="1" smtClean="0">
                <a:ln>
                  <a:noFill/>
                </a:ln>
                <a:solidFill>
                  <a:schemeClr val="tx1"/>
                </a:solidFill>
                <a:effectLst/>
                <a:latin typeface="Arial" pitchFamily="34" charset="0"/>
                <a:cs typeface="Arial" pitchFamily="34" charset="0"/>
              </a:rPr>
              <a:t>CLIM</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-d</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err="1" smtClean="0">
                <a:ln>
                  <a:noFill/>
                </a:ln>
                <a:solidFill>
                  <a:schemeClr val="tx1"/>
                </a:solidFill>
                <a:effectLst/>
                <a:latin typeface="Arial" pitchFamily="34" charset="0"/>
                <a:cs typeface="Arial" pitchFamily="34" charset="0"/>
              </a:rPr>
              <a:t>ε</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0" u="none" strike="noStrike" cap="none" normalizeH="0" baseline="0" dirty="0" smtClean="0">
                <a:ln>
                  <a:noFill/>
                </a:ln>
                <a:solidFill>
                  <a:schemeClr val="tx1"/>
                </a:solidFill>
                <a:effectLst/>
                <a:latin typeface="Arial" pitchFamily="34" charset="0"/>
                <a:cs typeface="Arial" pitchFamily="34" charset="0"/>
              </a:rPr>
              <a:t>	         (2) </a:t>
            </a:r>
            <a:endParaRPr kumimoji="0" lang="en-US" sz="4400" i="0" u="none" strike="noStrike" cap="none" normalizeH="0" baseline="0" dirty="0" smtClean="0">
              <a:ln>
                <a:noFill/>
              </a:ln>
              <a:solidFill>
                <a:schemeClr val="tx1"/>
              </a:solidFill>
              <a:effectLst/>
              <a:latin typeface="Arial" pitchFamily="34" charset="0"/>
              <a:cs typeface="Arial" pitchFamily="34" charset="0"/>
            </a:endParaRPr>
          </a:p>
        </p:txBody>
      </p:sp>
      <p:sp>
        <p:nvSpPr>
          <p:cNvPr id="80899" name="Rectangle 3"/>
          <p:cNvSpPr>
            <a:spLocks noChangeArrowheads="1"/>
          </p:cNvSpPr>
          <p:nvPr/>
        </p:nvSpPr>
        <p:spPr bwMode="auto">
          <a:xfrm>
            <a:off x="38281" y="3972580"/>
            <a:ext cx="928170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2800" i="1" u="none" strike="noStrike" cap="none" normalizeH="0" baseline="0" dirty="0" err="1" smtClean="0">
                <a:ln>
                  <a:noFill/>
                </a:ln>
                <a:solidFill>
                  <a:schemeClr val="tx1"/>
                </a:solidFill>
                <a:effectLst/>
                <a:latin typeface="Arial" pitchFamily="34" charset="0"/>
                <a:cs typeface="Arial" pitchFamily="34" charset="0"/>
              </a:rPr>
              <a:t>X</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smtClean="0">
                <a:ln>
                  <a:noFill/>
                </a:ln>
                <a:solidFill>
                  <a:schemeClr val="tx1"/>
                </a:solidFill>
                <a:effectLst/>
                <a:latin typeface="Arial" pitchFamily="34" charset="0"/>
                <a:cs typeface="Arial" pitchFamily="34" charset="0"/>
              </a:rPr>
              <a:t>= β</a:t>
            </a:r>
            <a:r>
              <a:rPr kumimoji="0" lang="en-US" sz="2800" i="0" u="none" strike="noStrike" cap="none" normalizeH="0" baseline="-30000" dirty="0" smtClean="0">
                <a:ln>
                  <a:noFill/>
                </a:ln>
                <a:solidFill>
                  <a:schemeClr val="tx1"/>
                </a:solidFill>
                <a:effectLst/>
                <a:latin typeface="Arial" pitchFamily="34" charset="0"/>
                <a:cs typeface="Arial" pitchFamily="34" charset="0"/>
              </a:rPr>
              <a:t>0</a:t>
            </a:r>
            <a:r>
              <a:rPr kumimoji="0" lang="en-US" sz="2800" i="0" u="none" strike="noStrike" cap="none" normalizeH="0" baseline="0" dirty="0" smtClean="0">
                <a:ln>
                  <a:noFill/>
                </a:ln>
                <a:solidFill>
                  <a:schemeClr val="tx1"/>
                </a:solidFill>
                <a:effectLst/>
                <a:latin typeface="Arial" pitchFamily="34" charset="0"/>
                <a:cs typeface="Arial" pitchFamily="34" charset="0"/>
              </a:rPr>
              <a:t> + (1 + β</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a:t>
            </a:r>
            <a:r>
              <a:rPr kumimoji="0" lang="en-US" sz="2800" i="1" u="none" strike="noStrike" cap="none" normalizeH="0" baseline="0" dirty="0" smtClean="0">
                <a:ln>
                  <a:noFill/>
                </a:ln>
                <a:solidFill>
                  <a:schemeClr val="tx1"/>
                </a:solidFill>
                <a:effectLst/>
                <a:latin typeface="Arial" pitchFamily="34" charset="0"/>
                <a:cs typeface="Arial" pitchFamily="34" charset="0"/>
              </a:rPr>
              <a:t>X</a:t>
            </a:r>
            <a:r>
              <a:rPr kumimoji="0" lang="en-US" sz="2800" i="1" u="none" strike="noStrike" cap="none" normalizeH="0" baseline="-30000" dirty="0" smtClean="0">
                <a:ln>
                  <a:noFill/>
                </a:ln>
                <a:solidFill>
                  <a:schemeClr val="tx1"/>
                </a:solidFill>
                <a:effectLst/>
                <a:latin typeface="Arial" pitchFamily="34" charset="0"/>
                <a:cs typeface="Arial" pitchFamily="34" charset="0"/>
              </a:rPr>
              <a:t>t-</a:t>
            </a:r>
            <a:r>
              <a:rPr kumimoji="0" lang="en-US" sz="2800" i="0" u="none" strike="noStrike" cap="none" normalizeH="0" baseline="-30000" dirty="0" smtClean="0">
                <a:ln>
                  <a:noFill/>
                </a:ln>
                <a:solidFill>
                  <a:schemeClr val="tx1"/>
                </a:solidFill>
                <a:effectLst/>
                <a:latin typeface="Arial" pitchFamily="34" charset="0"/>
                <a:cs typeface="Arial" pitchFamily="34" charset="0"/>
              </a:rPr>
              <a:t>1</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err="1" smtClean="0">
                <a:ln>
                  <a:noFill/>
                </a:ln>
                <a:solidFill>
                  <a:schemeClr val="tx1"/>
                </a:solidFill>
                <a:effectLst/>
                <a:latin typeface="Arial" pitchFamily="34" charset="0"/>
                <a:cs typeface="Arial" pitchFamily="34" charset="0"/>
              </a:rPr>
              <a:t>Σω</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a:t>
            </a:r>
            <a:r>
              <a:rPr kumimoji="0" lang="en-US" sz="2800" i="1" u="none" strike="noStrike" cap="none" normalizeH="0" baseline="-30000" dirty="0" err="1" smtClean="0">
                <a:ln>
                  <a:noFill/>
                </a:ln>
                <a:solidFill>
                  <a:schemeClr val="tx1"/>
                </a:solidFill>
                <a:effectLst/>
                <a:latin typeface="Arial" pitchFamily="34" charset="0"/>
                <a:cs typeface="Arial" pitchFamily="34" charset="0"/>
              </a:rPr>
              <a:t>d</a:t>
            </a:r>
            <a:r>
              <a:rPr kumimoji="0" lang="en-US" sz="2800" i="0" u="none" strike="noStrike" cap="none" normalizeH="0" baseline="0" dirty="0" err="1" smtClean="0">
                <a:ln>
                  <a:noFill/>
                </a:ln>
                <a:solidFill>
                  <a:schemeClr val="tx1"/>
                </a:solidFill>
                <a:effectLst/>
                <a:latin typeface="Arial" pitchFamily="34" charset="0"/>
                <a:cs typeface="Arial" pitchFamily="34" charset="0"/>
              </a:rPr>
              <a:t>CLIM</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-d</a:t>
            </a:r>
            <a:r>
              <a:rPr kumimoji="0" lang="en-US" sz="2800" i="0" u="none" strike="noStrike" cap="none" normalizeH="0" baseline="0" dirty="0" smtClean="0">
                <a:ln>
                  <a:noFill/>
                </a:ln>
                <a:solidFill>
                  <a:schemeClr val="tx1"/>
                </a:solidFill>
                <a:effectLst/>
                <a:latin typeface="Arial" pitchFamily="34" charset="0"/>
                <a:cs typeface="Arial" pitchFamily="34" charset="0"/>
              </a:rPr>
              <a:t> + </a:t>
            </a:r>
            <a:r>
              <a:rPr kumimoji="0" lang="en-US" sz="2800" i="0" u="none" strike="noStrike" cap="none" normalizeH="0" baseline="0" dirty="0" err="1" smtClean="0">
                <a:ln>
                  <a:noFill/>
                </a:ln>
                <a:solidFill>
                  <a:schemeClr val="tx1"/>
                </a:solidFill>
                <a:effectLst/>
                <a:latin typeface="Symbol" pitchFamily="18" charset="2"/>
                <a:cs typeface="Arial" pitchFamily="34" charset="0"/>
              </a:rPr>
              <a:t>r</a:t>
            </a:r>
            <a:r>
              <a:rPr kumimoji="0" lang="en-US" sz="2800" i="1" u="none" strike="noStrike" cap="none" normalizeH="0" baseline="-30000" dirty="0" err="1" smtClean="0">
                <a:ln>
                  <a:noFill/>
                </a:ln>
                <a:solidFill>
                  <a:schemeClr val="tx1"/>
                </a:solidFill>
                <a:effectLst/>
                <a:latin typeface="Symbol" pitchFamily="18" charset="2"/>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a:t>
            </a:r>
            <a:r>
              <a:rPr kumimoji="0" lang="en-US" sz="2800" i="1" u="none" strike="noStrike" cap="none" normalizeH="0" baseline="-30000" dirty="0" err="1" smtClean="0">
                <a:ln>
                  <a:noFill/>
                </a:ln>
                <a:solidFill>
                  <a:schemeClr val="tx1"/>
                </a:solidFill>
                <a:effectLst/>
                <a:latin typeface="Arial" pitchFamily="34" charset="0"/>
                <a:cs typeface="Arial" pitchFamily="34" charset="0"/>
              </a:rPr>
              <a:t>d</a:t>
            </a:r>
            <a:r>
              <a:rPr kumimoji="0" lang="en-US" sz="2800" i="0" u="none" strike="noStrike" cap="none" normalizeH="0" baseline="0" dirty="0" err="1" smtClean="0">
                <a:ln>
                  <a:noFill/>
                </a:ln>
                <a:solidFill>
                  <a:schemeClr val="tx1"/>
                </a:solidFill>
                <a:effectLst/>
                <a:latin typeface="Arial" pitchFamily="34" charset="0"/>
                <a:cs typeface="Arial" pitchFamily="34" charset="0"/>
              </a:rPr>
              <a:t>WOLF</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-d</a:t>
            </a:r>
            <a:r>
              <a:rPr kumimoji="0" lang="en-US" sz="2800" i="0" u="none" strike="noStrike" cap="none" normalizeH="0" baseline="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err="1" smtClean="0">
                <a:ln>
                  <a:noFill/>
                </a:ln>
                <a:solidFill>
                  <a:schemeClr val="tx1"/>
                </a:solidFill>
                <a:effectLst/>
                <a:latin typeface="Arial" pitchFamily="34" charset="0"/>
                <a:cs typeface="Arial" pitchFamily="34" charset="0"/>
              </a:rPr>
              <a:t>ε</a:t>
            </a:r>
            <a:r>
              <a:rPr kumimoji="0" lang="en-US" sz="2800" i="1" u="none" strike="noStrike" cap="none" normalizeH="0" baseline="-30000" dirty="0" err="1" smtClean="0">
                <a:ln>
                  <a:noFill/>
                </a:ln>
                <a:solidFill>
                  <a:schemeClr val="tx1"/>
                </a:solidFill>
                <a:effectLst/>
                <a:latin typeface="Arial" pitchFamily="34" charset="0"/>
                <a:cs typeface="Arial" pitchFamily="34" charset="0"/>
              </a:rPr>
              <a:t>t</a:t>
            </a:r>
            <a:r>
              <a:rPr kumimoji="0" lang="en-US" sz="2800" i="1" u="none" strike="noStrike" cap="none" normalizeH="0" baseline="-30000" dirty="0" smtClean="0">
                <a:ln>
                  <a:noFill/>
                </a:ln>
                <a:solidFill>
                  <a:schemeClr val="tx1"/>
                </a:solidFill>
                <a:effectLst/>
                <a:latin typeface="Arial" pitchFamily="34" charset="0"/>
                <a:cs typeface="Arial" pitchFamily="34" charset="0"/>
              </a:rPr>
              <a:t>  </a:t>
            </a:r>
            <a:r>
              <a:rPr kumimoji="0" lang="en-US" sz="2800" i="0" u="none" strike="noStrike" cap="none" normalizeH="0" baseline="0" dirty="0" smtClean="0">
                <a:ln>
                  <a:noFill/>
                </a:ln>
                <a:solidFill>
                  <a:schemeClr val="tx1"/>
                </a:solidFill>
                <a:effectLst/>
                <a:latin typeface="Arial" pitchFamily="34" charset="0"/>
                <a:cs typeface="Arial" pitchFamily="34" charset="0"/>
              </a:rPr>
              <a:t>(3)</a:t>
            </a:r>
            <a:endParaRPr kumimoji="0" lang="en-US" sz="440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381000" y="1066800"/>
            <a:ext cx="8458199" cy="923330"/>
          </a:xfrm>
          <a:prstGeom prst="rect">
            <a:avLst/>
          </a:prstGeom>
        </p:spPr>
        <p:txBody>
          <a:bodyPr wrap="square">
            <a:spAutoFit/>
          </a:bodyPr>
          <a:lstStyle/>
          <a:p>
            <a:r>
              <a:rPr lang="en-US" i="1" dirty="0" smtClean="0">
                <a:latin typeface="Arial" pitchFamily="34" charset="0"/>
                <a:cs typeface="Arial" pitchFamily="34" charset="0"/>
              </a:rPr>
              <a:t>Model Ungulate Population Growth Rate as a Function of Climate , Density, and Biotic Factors using  </a:t>
            </a:r>
            <a:r>
              <a:rPr lang="en-US" b="1" i="1" dirty="0" smtClean="0">
                <a:latin typeface="Arial" pitchFamily="34" charset="0"/>
                <a:cs typeface="Arial" pitchFamily="34" charset="0"/>
              </a:rPr>
              <a:t>Autoregressive S</a:t>
            </a:r>
            <a:r>
              <a:rPr lang="en-US" b="1" i="1" u="sng" dirty="0" smtClean="0">
                <a:latin typeface="Arial" pitchFamily="34" charset="0"/>
                <a:cs typeface="Arial" pitchFamily="34" charset="0"/>
              </a:rPr>
              <a:t>tate-Space</a:t>
            </a:r>
            <a:r>
              <a:rPr lang="en-US" b="1" i="1" dirty="0" smtClean="0">
                <a:latin typeface="Arial" pitchFamily="34" charset="0"/>
                <a:cs typeface="Arial" pitchFamily="34" charset="0"/>
              </a:rPr>
              <a:t>  Non-Linear Time-Series Models</a:t>
            </a:r>
            <a:endParaRPr lang="en-US" b="1" dirty="0"/>
          </a:p>
        </p:txBody>
      </p:sp>
    </p:spTree>
  </p:cSld>
  <p:clrMapOvr>
    <a:masterClrMapping/>
  </p:clrMapOvr>
  <p:transition spd="med"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1"/>
          <p:cNvSpPr txBox="1">
            <a:spLocks noChangeArrowheads="1"/>
          </p:cNvSpPr>
          <p:nvPr/>
        </p:nvSpPr>
        <p:spPr bwMode="auto">
          <a:xfrm>
            <a:off x="914400" y="0"/>
            <a:ext cx="8229600" cy="954107"/>
          </a:xfrm>
          <a:prstGeom prst="rect">
            <a:avLst/>
          </a:prstGeom>
          <a:noFill/>
          <a:ln w="9525">
            <a:noFill/>
            <a:miter lim="800000"/>
            <a:headEnd/>
            <a:tailEnd/>
          </a:ln>
        </p:spPr>
        <p:txBody>
          <a:bodyPr>
            <a:spAutoFit/>
          </a:bodyPr>
          <a:lstStyle/>
          <a:p>
            <a:pPr algn="ctr">
              <a:defRPr/>
            </a:pPr>
            <a:r>
              <a:rPr lang="en-US" sz="2800" b="1" dirty="0"/>
              <a:t>Understanding Biotic </a:t>
            </a:r>
            <a:r>
              <a:rPr lang="en-US" sz="2800" b="1" dirty="0" smtClean="0"/>
              <a:t>&amp; </a:t>
            </a:r>
            <a:r>
              <a:rPr lang="en-US" sz="2800" b="1" dirty="0" err="1" smtClean="0"/>
              <a:t>Abiotic</a:t>
            </a:r>
            <a:r>
              <a:rPr lang="en-US" sz="2800" b="1" dirty="0" smtClean="0"/>
              <a:t> Drivers </a:t>
            </a:r>
            <a:r>
              <a:rPr lang="en-US" sz="2800" b="1" dirty="0"/>
              <a:t>of Population </a:t>
            </a:r>
            <a:r>
              <a:rPr lang="en-US" sz="2800" b="1" dirty="0" smtClean="0"/>
              <a:t>Dynamics</a:t>
            </a:r>
            <a:endParaRPr lang="en-US" b="1" dirty="0">
              <a:solidFill>
                <a:schemeClr val="accent2">
                  <a:lumMod val="50000"/>
                </a:schemeClr>
              </a:solidFill>
              <a:latin typeface="Arial" pitchFamily="34" charset="0"/>
              <a:cs typeface="Arial" pitchFamily="34" charset="0"/>
            </a:endParaRPr>
          </a:p>
        </p:txBody>
      </p:sp>
      <p:cxnSp>
        <p:nvCxnSpPr>
          <p:cNvPr id="15" name="Straight Connector 14"/>
          <p:cNvCxnSpPr/>
          <p:nvPr/>
        </p:nvCxnSpPr>
        <p:spPr bwMode="auto">
          <a:xfrm>
            <a:off x="0" y="914400"/>
            <a:ext cx="9144000" cy="0"/>
          </a:xfrm>
          <a:prstGeom prst="line">
            <a:avLst/>
          </a:prstGeom>
          <a:solidFill>
            <a:schemeClr val="accent1"/>
          </a:solidFill>
          <a:ln w="85725" cap="flat" cmpd="dbl" algn="ctr">
            <a:solidFill>
              <a:schemeClr val="accent2">
                <a:lumMod val="75000"/>
              </a:schemeClr>
            </a:solidFill>
            <a:prstDash val="solid"/>
            <a:round/>
            <a:headEnd type="none" w="med" len="med"/>
            <a:tailEnd type="none" w="med" len="med"/>
          </a:ln>
          <a:effectLst/>
        </p:spPr>
      </p:cxnSp>
      <p:pic>
        <p:nvPicPr>
          <p:cNvPr id="17415" name="Picture 90"/>
          <p:cNvPicPr>
            <a:picLocks noChangeAspect="1" noChangeArrowheads="1"/>
          </p:cNvPicPr>
          <p:nvPr/>
        </p:nvPicPr>
        <p:blipFill>
          <a:blip r:embed="rId3" cstate="print"/>
          <a:srcRect/>
          <a:stretch>
            <a:fillRect/>
          </a:stretch>
        </p:blipFill>
        <p:spPr bwMode="auto">
          <a:xfrm>
            <a:off x="0" y="0"/>
            <a:ext cx="609600" cy="525463"/>
          </a:xfrm>
          <a:prstGeom prst="rect">
            <a:avLst/>
          </a:prstGeom>
          <a:noFill/>
          <a:ln w="9525">
            <a:noFill/>
            <a:miter lim="800000"/>
            <a:headEnd/>
            <a:tailEnd/>
          </a:ln>
        </p:spPr>
      </p:pic>
      <p:grpSp>
        <p:nvGrpSpPr>
          <p:cNvPr id="13" name="Group 12"/>
          <p:cNvGrpSpPr/>
          <p:nvPr/>
        </p:nvGrpSpPr>
        <p:grpSpPr>
          <a:xfrm>
            <a:off x="990600" y="967770"/>
            <a:ext cx="7696200" cy="5656936"/>
            <a:chOff x="0" y="1600200"/>
            <a:chExt cx="6858000" cy="4973564"/>
          </a:xfrm>
        </p:grpSpPr>
        <p:pic>
          <p:nvPicPr>
            <p:cNvPr id="14" name="Picture 13" descr="NSF_CervusFigs_IsleRoyale"/>
            <p:cNvPicPr/>
            <p:nvPr/>
          </p:nvPicPr>
          <p:blipFill>
            <a:blip r:embed="rId4" cstate="print"/>
            <a:srcRect l="37731" r="24100" b="29602"/>
            <a:stretch>
              <a:fillRect/>
            </a:stretch>
          </p:blipFill>
          <p:spPr bwMode="auto">
            <a:xfrm>
              <a:off x="0" y="1600200"/>
              <a:ext cx="3124200" cy="3886200"/>
            </a:xfrm>
            <a:prstGeom prst="rect">
              <a:avLst/>
            </a:prstGeom>
            <a:noFill/>
          </p:spPr>
        </p:pic>
        <p:pic>
          <p:nvPicPr>
            <p:cNvPr id="16" name="Picture 15"/>
            <p:cNvPicPr>
              <a:picLocks noChangeAspect="1" noChangeArrowheads="1"/>
            </p:cNvPicPr>
            <p:nvPr/>
          </p:nvPicPr>
          <p:blipFill>
            <a:blip r:embed="rId5" cstate="print"/>
            <a:srcRect r="775"/>
            <a:stretch>
              <a:fillRect/>
            </a:stretch>
          </p:blipFill>
          <p:spPr bwMode="auto">
            <a:xfrm>
              <a:off x="2743200" y="2017312"/>
              <a:ext cx="4114800" cy="3164288"/>
            </a:xfrm>
            <a:prstGeom prst="rect">
              <a:avLst/>
            </a:prstGeom>
            <a:noFill/>
            <a:ln w="9525">
              <a:noFill/>
              <a:miter lim="800000"/>
              <a:headEnd/>
              <a:tailEnd/>
            </a:ln>
          </p:spPr>
        </p:pic>
        <p:sp>
          <p:nvSpPr>
            <p:cNvPr id="17" name="TextBox 9"/>
            <p:cNvSpPr txBox="1"/>
            <p:nvPr/>
          </p:nvSpPr>
          <p:spPr>
            <a:xfrm>
              <a:off x="0" y="5410200"/>
              <a:ext cx="6858000" cy="11635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latin typeface="Times New Roman" pitchFamily="18" charset="0"/>
                  <a:cs typeface="Times New Roman" pitchFamily="18" charset="0"/>
                </a:rPr>
                <a:t>Fig. 4. Three-link trophic model for a wolf-ungulate-vegetation-climate system adapted from Post &amp; </a:t>
              </a:r>
              <a:r>
                <a:rPr lang="en-US" sz="1600" dirty="0" err="1" smtClean="0">
                  <a:latin typeface="Times New Roman" pitchFamily="18" charset="0"/>
                  <a:cs typeface="Times New Roman" pitchFamily="18" charset="0"/>
                </a:rPr>
                <a:t>Forchmammer</a:t>
              </a:r>
              <a:r>
                <a:rPr lang="en-US" sz="1600" dirty="0" smtClean="0">
                  <a:latin typeface="Times New Roman" pitchFamily="18" charset="0"/>
                  <a:cs typeface="Times New Roman" pitchFamily="18" charset="0"/>
                </a:rPr>
                <a:t> (2001) where the coefficients of a time-series model of herbivore dynamics are expressed as a function of climate, vegetation and predator feedbacks. At right is an example time series for Banff National Park of wolves, elk, NDVI-index (from MODIS and AVHRR), and climate (North Pacific Oscillation). </a:t>
              </a:r>
            </a:p>
          </p:txBody>
        </p:sp>
      </p:grpSp>
    </p:spTree>
  </p:cSld>
  <p:clrMapOvr>
    <a:masterClrMapping/>
  </p:clrMapOvr>
  <p:transition spd="med" advClick="0"/>
  <p:timing>
    <p:tnLst>
      <p:par>
        <p:cTn id="1" dur="indefinite" restart="never" nodeType="tmRoot"/>
      </p:par>
    </p:tnLst>
  </p:timing>
</p:sld>
</file>

<file path=ppt/theme/theme1.xml><?xml version="1.0" encoding="utf-8"?>
<a:theme xmlns:a="http://schemas.openxmlformats.org/drawingml/2006/main" name="GPMC Nov 2001">
  <a:themeElements>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PMC Nov 200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828</Words>
  <Application>Microsoft Office PowerPoint</Application>
  <PresentationFormat>On-screen Show (4:3)</PresentationFormat>
  <Paragraphs>97</Paragraphs>
  <Slides>25</Slides>
  <Notes>21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GPMC Nov 2001</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NASA/ODIN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aleidner</dc:creator>
  <cp:lastModifiedBy>Mark Hebblewhite</cp:lastModifiedBy>
  <cp:revision>26</cp:revision>
  <dcterms:created xsi:type="dcterms:W3CDTF">2011-09-13T00:03:28Z</dcterms:created>
  <dcterms:modified xsi:type="dcterms:W3CDTF">2012-04-26T14:42:42Z</dcterms:modified>
</cp:coreProperties>
</file>